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6858000" cx="12192000"/>
  <p:notesSz cx="6858000" cy="12192000"/>
  <p:embeddedFontLst>
    <p:embeddedFont>
      <p:font typeface="Playfair Display"/>
      <p:regular r:id="rId19"/>
      <p:bold r:id="rId20"/>
      <p:italic r:id="rId21"/>
      <p:boldItalic r:id="rId22"/>
    </p:embeddedFont>
    <p:embeddedFont>
      <p:font typeface="DM Sans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layfairDisplay-bold.fntdata"/><Relationship Id="rId22" Type="http://schemas.openxmlformats.org/officeDocument/2006/relationships/font" Target="fonts/PlayfairDisplay-boldItalic.fntdata"/><Relationship Id="rId21" Type="http://schemas.openxmlformats.org/officeDocument/2006/relationships/font" Target="fonts/PlayfairDisplay-italic.fntdata"/><Relationship Id="rId24" Type="http://schemas.openxmlformats.org/officeDocument/2006/relationships/font" Target="fonts/DMSans-bold.fntdata"/><Relationship Id="rId23" Type="http://schemas.openxmlformats.org/officeDocument/2006/relationships/font" Target="fonts/DMSans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DMSans-boldItalic.fntdata"/><Relationship Id="rId25" Type="http://schemas.openxmlformats.org/officeDocument/2006/relationships/font" Target="fonts/DMSans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font" Target="fonts/PlayfairDisplay-regular.fntdata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Cover. This is the monthly Market Pulse for Taolis — a recency-first read on European buyer demand for Spanish property and what's driving it toward Murcia.</a:t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3" name="Google Shape;443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home-market layer. Each country's flagship portal is its idealista equivalent; together they confirm the same story and point to the high-spending Northern European markets as the focus.</a:t>
            </a:r>
            <a:endParaRPr/>
          </a:p>
        </p:txBody>
      </p:sp>
      <p:sp>
        <p:nvSpPr>
          <p:cNvPr id="444" name="Google Shape;444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84" name="Google Shape;484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Campaign playbook, part one. The three priority markets — note the searches are in their own language, paired with a concrete campaign each.</a:t>
            </a:r>
            <a:endParaRPr/>
          </a:p>
        </p:txBody>
      </p:sp>
      <p:sp>
        <p:nvSpPr>
          <p:cNvPr id="485" name="Google Shape;485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5" name="Google Shape;555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Campaign playbook, part two. The UK needs the visa question answered up front; Belgium is steady new-build; Poland and Italy are cheap tests.</a:t>
            </a:r>
            <a:endParaRPr/>
          </a:p>
        </p:txBody>
      </p:sp>
      <p:sp>
        <p:nvSpPr>
          <p:cNvPr id="556" name="Google Shape;556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20" name="Google Shape;620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Every figure is traceable. Search via Trends, transactions via the registries and INE, macro via Henley and Reuters, sentiment via forums and Brandwatch.</a:t>
            </a:r>
            <a:endParaRPr/>
          </a:p>
        </p:txBody>
      </p:sp>
      <p:sp>
        <p:nvSpPr>
          <p:cNvPr id="621" name="Google Shape;621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55" name="Google Shape;655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Close on the cadence: this deck regenerates automatically each month with fresh data. Next run 1 August (July edition).</a:t>
            </a:r>
            <a:endParaRPr/>
          </a:p>
        </p:txBody>
      </p:sp>
      <p:sp>
        <p:nvSpPr>
          <p:cNvPr id="656" name="Google Shape;656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" name="Google Shape;2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month's four headline shifts, in priority order. Lead with the High items: the Henley wealth-migration report (16 Jun) and the INE Q1 index that crowns Murcia joint-fastest-appreciating region.</a:t>
            </a:r>
            <a:endParaRPr/>
          </a:p>
        </p:txBody>
      </p:sp>
      <p:sp>
        <p:nvSpPr>
          <p:cNvPr id="26" name="Google Shape;26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" name="Google Shape;6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Search intent by market. Germany, Netherlands and France are rising; the UK is cooling on non-EU friction. Note the Costa Cálida-specific breakout queries.</a:t>
            </a:r>
            <a:endParaRPr/>
          </a:p>
        </p:txBody>
      </p:sp>
      <p:sp>
        <p:nvSpPr>
          <p:cNvPr id="69" name="Google Shape;69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Sentiment is positive but cooling. The actionable column is the right one — turn each concern into a marketing answer. Murcia is largely insulated from the tourism backlash.</a:t>
            </a:r>
            <a:endParaRPr/>
          </a:p>
        </p:txBody>
      </p:sp>
      <p:sp>
        <p:nvSpPr>
          <p:cNvPr id="126" name="Google Shape;126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5" name="Google Shape;175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Read the verdict column. Germany and France are Act-now; the Netherlands is Double-down (growth, not crisis); the UK is Capture but needs visa handling.</a:t>
            </a:r>
            <a:endParaRPr/>
          </a:p>
        </p:txBody>
      </p:sp>
      <p:sp>
        <p:nvSpPr>
          <p:cNvPr id="176" name="Google Shape;176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8" name="Google Shape;24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single prioritised call list for the month. One through four, with the why for each.</a:t>
            </a:r>
            <a:endParaRPr/>
          </a:p>
        </p:txBody>
      </p:sp>
      <p:sp>
        <p:nvSpPr>
          <p:cNvPr id="249" name="Google Shape;249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2" name="Google Shape;282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Two targeting cuts. Murcia is under-saturated and far cheaper than the Costa del Sol; mid-tier new-build is the sweet spot for the rising EU markets.</a:t>
            </a:r>
            <a:endParaRPr/>
          </a:p>
        </p:txBody>
      </p:sp>
      <p:sp>
        <p:nvSpPr>
          <p:cNvPr id="283" name="Google Shape;283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9" name="Google Shape;329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lagged confirmation layer, now with price and property type. Germans pay the most of the high-volume markets; Belgians and Dutch skew new-build, while Brits, Germans and French buy mostly resale.</a:t>
            </a:r>
            <a:endParaRPr/>
          </a:p>
        </p:txBody>
      </p:sp>
      <p:sp>
        <p:nvSpPr>
          <p:cNvPr id="330" name="Google Shape;330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0" name="Google Shape;390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Budget and demographics in one view. Scandinavians, Germans and Americans pay the highest price per m2; the table also shows where each nationality concentrates and the buyer profile, so outreach can be tailored by market.</a:t>
            </a:r>
            <a:endParaRPr/>
          </a:p>
        </p:txBody>
      </p:sp>
      <p:sp>
        <p:nvSpPr>
          <p:cNvPr id="391" name="Google Shape;391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305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9722815" y="4389120"/>
            <a:ext cx="1828800" cy="1828800"/>
          </a:xfrm>
          <a:prstGeom prst="rect">
            <a:avLst/>
          </a:prstGeom>
          <a:solidFill>
            <a:srgbClr val="1523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./assets/logo_white.png" id="17" name="Google Shape;1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0080" y="566928"/>
            <a:ext cx="1833006" cy="54864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3"/>
          <p:cNvSpPr/>
          <p:nvPr/>
        </p:nvSpPr>
        <p:spPr>
          <a:xfrm>
            <a:off x="640080" y="2340864"/>
            <a:ext cx="128016" cy="128016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877824" y="2249424"/>
            <a:ext cx="91440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B9B2B"/>
              </a:buClr>
              <a:buSzPts val="1300"/>
              <a:buFont typeface="DM Sans"/>
              <a:buNone/>
            </a:pPr>
            <a:r>
              <a:rPr b="1" i="0" lang="en-US" sz="1300" u="none" cap="none" strike="noStrike">
                <a:solidFill>
                  <a:srgbClr val="CB9B2B"/>
                </a:solidFill>
                <a:latin typeface="DM Sans"/>
                <a:ea typeface="DM Sans"/>
                <a:cs typeface="DM Sans"/>
                <a:sym typeface="DM Sans"/>
              </a:rPr>
              <a:t>MONTHLY MARKET PULSE</a:t>
            </a:r>
            <a:endParaRPr b="0" i="0" sz="1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603504" y="2578608"/>
            <a:ext cx="10515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400"/>
              <a:buFont typeface="Playfair Display"/>
              <a:buNone/>
            </a:pPr>
            <a:r>
              <a:rPr b="1" i="1" lang="en-US" sz="7400" u="none" cap="none" strike="noStrik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June 2026</a:t>
            </a:r>
            <a:endParaRPr b="0" i="0" sz="7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"/>
          <p:cNvSpPr/>
          <p:nvPr/>
        </p:nvSpPr>
        <p:spPr>
          <a:xfrm>
            <a:off x="640080" y="4160520"/>
            <a:ext cx="941832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CB9B2B"/>
              </a:buClr>
              <a:buSzPts val="1600"/>
              <a:buFont typeface="DM Sans"/>
              <a:buNone/>
            </a:pPr>
            <a:r>
              <a:rPr b="1" i="0" lang="en-US" sz="1600" u="none" cap="none" strike="noStrike">
                <a:solidFill>
                  <a:srgbClr val="CB9B2B"/>
                </a:solidFill>
                <a:latin typeface="DM Sans"/>
                <a:ea typeface="DM Sans"/>
                <a:cs typeface="DM Sans"/>
                <a:sym typeface="DM Sans"/>
              </a:rPr>
              <a:t>Where Europe's next buyers are coming from</a:t>
            </a:r>
            <a:r>
              <a:rPr b="0" i="0" lang="en-US" sz="1600" u="none" cap="none" strike="noStrike">
                <a:solidFill>
                  <a:srgbClr val="C7CEDB"/>
                </a:solidFill>
                <a:latin typeface="DM Sans"/>
                <a:ea typeface="DM Sans"/>
                <a:cs typeface="DM Sans"/>
                <a:sym typeface="DM Sans"/>
              </a:rPr>
              <a:t> — and which countries' instability is pushing demand toward Murcia right now.</a:t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3"/>
          <p:cNvSpPr/>
          <p:nvPr/>
        </p:nvSpPr>
        <p:spPr>
          <a:xfrm>
            <a:off x="640080" y="5989320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8B93A4"/>
              </a:buClr>
              <a:buSzPts val="1100"/>
              <a:buFont typeface="DM Sans"/>
              <a:buNone/>
            </a:pPr>
            <a:r>
              <a:rPr b="0" i="0" lang="en-US" sz="1100" u="none" cap="none" strike="noStrike">
                <a:solidFill>
                  <a:srgbClr val="8B93A4"/>
                </a:solidFill>
                <a:latin typeface="DM Sans"/>
                <a:ea typeface="DM Sans"/>
                <a:cs typeface="DM Sans"/>
                <a:sym typeface="DM Sans"/>
              </a:rPr>
              <a:t>Compiled 2 Jul 2026 (month closed)     ·     Search &amp; news: June 2026     ·     Transactions: through Q1 2026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12"/>
          <p:cNvSpPr/>
          <p:nvPr/>
        </p:nvSpPr>
        <p:spPr>
          <a:xfrm>
            <a:off x="640080" y="484632"/>
            <a:ext cx="118872" cy="11887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7" name="Google Shape;447;p12"/>
          <p:cNvSpPr/>
          <p:nvPr/>
        </p:nvSpPr>
        <p:spPr>
          <a:xfrm>
            <a:off x="868680" y="39319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HOME-MARKET INTELLIGENCE · REFERENCE PORTALS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12"/>
          <p:cNvSpPr/>
          <p:nvPr/>
        </p:nvSpPr>
        <p:spPr>
          <a:xfrm>
            <a:off x="640080" y="786384"/>
            <a:ext cx="10881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3000"/>
              <a:buFont typeface="Playfair Display"/>
              <a:buNone/>
            </a:pPr>
            <a:r>
              <a:rPr b="1" i="1" lang="en-US" sz="30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What their home portals are telling us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12"/>
          <p:cNvSpPr/>
          <p:nvPr/>
        </p:nvSpPr>
        <p:spPr>
          <a:xfrm>
            <a:off x="640080" y="1444752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250"/>
              <a:buFont typeface="DM Sans"/>
              <a:buNone/>
            </a:pPr>
            <a:r>
              <a:rPr b="0" i="0" lang="en-US" sz="12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Each market has its own idealista — the portal its buyers actually use. Here's the signal from each, with the source.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0" name="Google Shape;450;p12"/>
          <p:cNvSpPr/>
          <p:nvPr/>
        </p:nvSpPr>
        <p:spPr>
          <a:xfrm>
            <a:off x="640080" y="2148840"/>
            <a:ext cx="237744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400"/>
              <a:buFont typeface="Playfair Display"/>
              <a:buNone/>
            </a:pPr>
            <a:r>
              <a:rPr b="1" i="1" lang="en-US" sz="14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United Kingdom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1" name="Google Shape;451;p12"/>
          <p:cNvSpPr/>
          <p:nvPr/>
        </p:nvSpPr>
        <p:spPr>
          <a:xfrm>
            <a:off x="3154680" y="2148840"/>
            <a:ext cx="246888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Rightmove / Zoopla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2" name="Google Shape;452;p12"/>
          <p:cNvSpPr/>
          <p:nvPr/>
        </p:nvSpPr>
        <p:spPr>
          <a:xfrm>
            <a:off x="5715000" y="2148840"/>
            <a:ext cx="406908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Spain = #1 overseas search, 2025.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12"/>
          <p:cNvSpPr/>
          <p:nvPr/>
        </p:nvSpPr>
        <p:spPr>
          <a:xfrm>
            <a:off x="9875520" y="2148840"/>
            <a:ext cx="1676095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RIGHTMOVE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54" name="Google Shape;454;p12"/>
          <p:cNvCxnSpPr/>
          <p:nvPr/>
        </p:nvCxnSpPr>
        <p:spPr>
          <a:xfrm>
            <a:off x="640080" y="2752344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5" name="Google Shape;455;p12"/>
          <p:cNvSpPr/>
          <p:nvPr/>
        </p:nvSpPr>
        <p:spPr>
          <a:xfrm>
            <a:off x="640080" y="2788920"/>
            <a:ext cx="237744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400"/>
              <a:buFont typeface="Playfair Display"/>
              <a:buNone/>
            </a:pPr>
            <a:r>
              <a:rPr b="1" i="1" lang="en-US" sz="14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Germany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12"/>
          <p:cNvSpPr/>
          <p:nvPr/>
        </p:nvSpPr>
        <p:spPr>
          <a:xfrm>
            <a:off x="3154680" y="2788920"/>
            <a:ext cx="246888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ImmoScout24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12"/>
          <p:cNvSpPr/>
          <p:nvPr/>
        </p:nvSpPr>
        <p:spPr>
          <a:xfrm>
            <a:off x="5715000" y="2788920"/>
            <a:ext cx="406908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Cash-rich, green-premium, stability-driven exit.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12"/>
          <p:cNvSpPr/>
          <p:nvPr/>
        </p:nvSpPr>
        <p:spPr>
          <a:xfrm>
            <a:off x="9875520" y="2788920"/>
            <a:ext cx="1676095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IMMOSCOUT24 / SPOT BLUE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59" name="Google Shape;459;p12"/>
          <p:cNvCxnSpPr/>
          <p:nvPr/>
        </p:nvCxnSpPr>
        <p:spPr>
          <a:xfrm>
            <a:off x="640080" y="3392424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0" name="Google Shape;460;p12"/>
          <p:cNvSpPr/>
          <p:nvPr/>
        </p:nvSpPr>
        <p:spPr>
          <a:xfrm>
            <a:off x="640080" y="3429000"/>
            <a:ext cx="237744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400"/>
              <a:buFont typeface="Playfair Display"/>
              <a:buNone/>
            </a:pPr>
            <a:r>
              <a:rPr b="1" i="1" lang="en-US" sz="14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Netherlands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1" name="Google Shape;461;p12"/>
          <p:cNvSpPr/>
          <p:nvPr/>
        </p:nvSpPr>
        <p:spPr>
          <a:xfrm>
            <a:off x="3154680" y="3429000"/>
            <a:ext cx="246888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Funda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12"/>
          <p:cNvSpPr/>
          <p:nvPr/>
        </p:nvSpPr>
        <p:spPr>
          <a:xfrm>
            <a:off x="5715000" y="3429000"/>
            <a:ext cx="406908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Most deliberate buyers; purchases +37% YoY.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12"/>
          <p:cNvSpPr/>
          <p:nvPr/>
        </p:nvSpPr>
        <p:spPr>
          <a:xfrm>
            <a:off x="9875520" y="3429000"/>
            <a:ext cx="1676095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REGISTRADORES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64" name="Google Shape;464;p12"/>
          <p:cNvCxnSpPr/>
          <p:nvPr/>
        </p:nvCxnSpPr>
        <p:spPr>
          <a:xfrm>
            <a:off x="640080" y="4032504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65" name="Google Shape;465;p12"/>
          <p:cNvSpPr/>
          <p:nvPr/>
        </p:nvSpPr>
        <p:spPr>
          <a:xfrm>
            <a:off x="640080" y="4069080"/>
            <a:ext cx="237744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400"/>
              <a:buFont typeface="Playfair Display"/>
              <a:buNone/>
            </a:pPr>
            <a:r>
              <a:rPr b="1" i="1" lang="en-US" sz="14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France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12"/>
          <p:cNvSpPr/>
          <p:nvPr/>
        </p:nvSpPr>
        <p:spPr>
          <a:xfrm>
            <a:off x="3154680" y="4069080"/>
            <a:ext cx="246888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SeLoger / Le Figaro Immo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7" name="Google Shape;467;p12"/>
          <p:cNvSpPr/>
          <p:nvPr/>
        </p:nvSpPr>
        <p:spPr>
          <a:xfrm>
            <a:off x="5715000" y="4069080"/>
            <a:ext cx="406908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Wealth-tax exit; ~100k French already in Spain.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8" name="Google Shape;468;p12"/>
          <p:cNvSpPr/>
          <p:nvPr/>
        </p:nvSpPr>
        <p:spPr>
          <a:xfrm>
            <a:off x="9875520" y="4069080"/>
            <a:ext cx="1676095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HENLEY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69" name="Google Shape;469;p12"/>
          <p:cNvCxnSpPr/>
          <p:nvPr/>
        </p:nvCxnSpPr>
        <p:spPr>
          <a:xfrm>
            <a:off x="640080" y="4672584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70" name="Google Shape;470;p12"/>
          <p:cNvSpPr/>
          <p:nvPr/>
        </p:nvSpPr>
        <p:spPr>
          <a:xfrm>
            <a:off x="640080" y="4709160"/>
            <a:ext cx="237744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400"/>
              <a:buFont typeface="Playfair Display"/>
              <a:buNone/>
            </a:pPr>
            <a:r>
              <a:rPr b="1" i="1" lang="en-US" sz="14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Belgium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1" name="Google Shape;471;p12"/>
          <p:cNvSpPr/>
          <p:nvPr/>
        </p:nvSpPr>
        <p:spPr>
          <a:xfrm>
            <a:off x="3154680" y="4709160"/>
            <a:ext cx="246888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Immoweb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2" name="Google Shape;472;p12"/>
          <p:cNvSpPr/>
          <p:nvPr/>
        </p:nvSpPr>
        <p:spPr>
          <a:xfrm>
            <a:off x="5715000" y="4709160"/>
            <a:ext cx="406908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Over-index new-build (32%); bilingual NL / FR.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12"/>
          <p:cNvSpPr/>
          <p:nvPr/>
        </p:nvSpPr>
        <p:spPr>
          <a:xfrm>
            <a:off x="9875520" y="4709160"/>
            <a:ext cx="1676095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REGISTRADORES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74" name="Google Shape;474;p12"/>
          <p:cNvCxnSpPr/>
          <p:nvPr/>
        </p:nvCxnSpPr>
        <p:spPr>
          <a:xfrm>
            <a:off x="640080" y="5312664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75" name="Google Shape;475;p12"/>
          <p:cNvSpPr/>
          <p:nvPr/>
        </p:nvSpPr>
        <p:spPr>
          <a:xfrm>
            <a:off x="640080" y="5349240"/>
            <a:ext cx="237744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400"/>
              <a:buFont typeface="Playfair Display"/>
              <a:buNone/>
            </a:pPr>
            <a:r>
              <a:rPr b="1" i="1" lang="en-US" sz="14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Scandinavia · SE/NO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12"/>
          <p:cNvSpPr/>
          <p:nvPr/>
        </p:nvSpPr>
        <p:spPr>
          <a:xfrm>
            <a:off x="3154680" y="5349240"/>
            <a:ext cx="246888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Hemnet / Finn.no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7" name="Google Shape;477;p12"/>
          <p:cNvSpPr/>
          <p:nvPr/>
        </p:nvSpPr>
        <p:spPr>
          <a:xfrm>
            <a:off x="5715000" y="5349240"/>
            <a:ext cx="406908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Top €/m² spenders; modern-natural design taste.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8" name="Google Shape;478;p12"/>
          <p:cNvSpPr/>
          <p:nvPr/>
        </p:nvSpPr>
        <p:spPr>
          <a:xfrm>
            <a:off x="9875520" y="5349240"/>
            <a:ext cx="1676095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IDEALISTA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12"/>
          <p:cNvSpPr/>
          <p:nvPr/>
        </p:nvSpPr>
        <p:spPr>
          <a:xfrm>
            <a:off x="640080" y="6044184"/>
            <a:ext cx="109728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900"/>
              <a:buFont typeface="DM Sans"/>
              <a:buNone/>
            </a:pPr>
            <a:r>
              <a:rPr b="0" i="1" lang="en-US" sz="9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Spain (the destination): Idealista + Fotocasa supply the foreign-buyer transaction data used throughout this report.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12"/>
          <p:cNvSpPr/>
          <p:nvPr/>
        </p:nvSpPr>
        <p:spPr>
          <a:xfrm>
            <a:off x="640080" y="645566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TAOLIS  ·  MARKET PULSE  ·  JUNE 2026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12"/>
          <p:cNvSpPr/>
          <p:nvPr/>
        </p:nvSpPr>
        <p:spPr>
          <a:xfrm>
            <a:off x="10637215" y="6455664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10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13"/>
          <p:cNvSpPr/>
          <p:nvPr/>
        </p:nvSpPr>
        <p:spPr>
          <a:xfrm>
            <a:off x="640080" y="484632"/>
            <a:ext cx="118872" cy="11887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p13"/>
          <p:cNvSpPr/>
          <p:nvPr/>
        </p:nvSpPr>
        <p:spPr>
          <a:xfrm>
            <a:off x="868680" y="39319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CAMPAIGN PLAYBOOK · BY COUNTRY (1 OF 2)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13"/>
          <p:cNvSpPr/>
          <p:nvPr/>
        </p:nvSpPr>
        <p:spPr>
          <a:xfrm>
            <a:off x="640080" y="786384"/>
            <a:ext cx="10881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3000"/>
              <a:buFont typeface="Playfair Display"/>
              <a:buNone/>
            </a:pPr>
            <a:r>
              <a:rPr b="1" i="1" lang="en-US" sz="30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What they search — and what to run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13"/>
          <p:cNvSpPr/>
          <p:nvPr/>
        </p:nvSpPr>
        <p:spPr>
          <a:xfrm>
            <a:off x="640080" y="1444752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250"/>
              <a:buFont typeface="DM Sans"/>
              <a:buNone/>
            </a:pPr>
            <a:r>
              <a:rPr b="0" i="0" lang="en-US" sz="12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For each core market: the topics they're actually searching, and the specific campaign to run this month.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13"/>
          <p:cNvSpPr/>
          <p:nvPr/>
        </p:nvSpPr>
        <p:spPr>
          <a:xfrm>
            <a:off x="640080" y="1965960"/>
            <a:ext cx="3454298" cy="4160520"/>
          </a:xfrm>
          <a:prstGeom prst="rect">
            <a:avLst/>
          </a:prstGeom>
          <a:solidFill>
            <a:srgbClr val="FAFBFC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8893A6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p13"/>
          <p:cNvSpPr/>
          <p:nvPr/>
        </p:nvSpPr>
        <p:spPr>
          <a:xfrm>
            <a:off x="868680" y="2167128"/>
            <a:ext cx="2997098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800"/>
              <a:buFont typeface="Playfair Display"/>
              <a:buNone/>
            </a:pPr>
            <a:r>
              <a:rPr b="1" i="1" lang="en-US" sz="18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Germany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13"/>
          <p:cNvSpPr/>
          <p:nvPr/>
        </p:nvSpPr>
        <p:spPr>
          <a:xfrm>
            <a:off x="868680" y="2624328"/>
            <a:ext cx="726034" cy="246888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" name="Google Shape;494;p13"/>
          <p:cNvSpPr/>
          <p:nvPr/>
        </p:nvSpPr>
        <p:spPr>
          <a:xfrm>
            <a:off x="868680" y="2624328"/>
            <a:ext cx="726034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ACT NOW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13"/>
          <p:cNvSpPr/>
          <p:nvPr/>
        </p:nvSpPr>
        <p:spPr>
          <a:xfrm>
            <a:off x="868680" y="3044952"/>
            <a:ext cx="299709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THEY SEARCH FOR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13"/>
          <p:cNvSpPr/>
          <p:nvPr/>
        </p:nvSpPr>
        <p:spPr>
          <a:xfrm>
            <a:off x="868680" y="3264408"/>
            <a:ext cx="1426190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7" name="Google Shape;497;p13"/>
          <p:cNvSpPr/>
          <p:nvPr/>
        </p:nvSpPr>
        <p:spPr>
          <a:xfrm>
            <a:off x="868680" y="3264408"/>
            <a:ext cx="142619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Haus kaufen Spanien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13"/>
          <p:cNvSpPr/>
          <p:nvPr/>
        </p:nvSpPr>
        <p:spPr>
          <a:xfrm>
            <a:off x="2404598" y="3264408"/>
            <a:ext cx="880567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9" name="Google Shape;499;p13"/>
          <p:cNvSpPr/>
          <p:nvPr/>
        </p:nvSpPr>
        <p:spPr>
          <a:xfrm>
            <a:off x="2404598" y="3264408"/>
            <a:ext cx="880567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Auswandern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13"/>
          <p:cNvSpPr/>
          <p:nvPr/>
        </p:nvSpPr>
        <p:spPr>
          <a:xfrm>
            <a:off x="868680" y="3648456"/>
            <a:ext cx="1001817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1" name="Google Shape;501;p13"/>
          <p:cNvSpPr/>
          <p:nvPr/>
        </p:nvSpPr>
        <p:spPr>
          <a:xfrm>
            <a:off x="868680" y="3648456"/>
            <a:ext cx="1001817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Neubau Villa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13"/>
          <p:cNvSpPr/>
          <p:nvPr/>
        </p:nvSpPr>
        <p:spPr>
          <a:xfrm>
            <a:off x="1980225" y="3648456"/>
            <a:ext cx="1183691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" name="Google Shape;503;p13"/>
          <p:cNvSpPr/>
          <p:nvPr/>
        </p:nvSpPr>
        <p:spPr>
          <a:xfrm>
            <a:off x="1980225" y="3648456"/>
            <a:ext cx="1183691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Steuern &amp; Recht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13"/>
          <p:cNvSpPr/>
          <p:nvPr/>
        </p:nvSpPr>
        <p:spPr>
          <a:xfrm>
            <a:off x="868680" y="4032504"/>
            <a:ext cx="1244316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p13"/>
          <p:cNvSpPr/>
          <p:nvPr/>
        </p:nvSpPr>
        <p:spPr>
          <a:xfrm>
            <a:off x="868680" y="4032504"/>
            <a:ext cx="1244316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Energieeffizienz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13"/>
          <p:cNvSpPr/>
          <p:nvPr/>
        </p:nvSpPr>
        <p:spPr>
          <a:xfrm>
            <a:off x="868680" y="4489704"/>
            <a:ext cx="299709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RUN THIS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13"/>
          <p:cNvSpPr/>
          <p:nvPr/>
        </p:nvSpPr>
        <p:spPr>
          <a:xfrm>
            <a:off x="868680" y="4773168"/>
            <a:ext cx="91440" cy="91440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p13"/>
          <p:cNvSpPr/>
          <p:nvPr/>
        </p:nvSpPr>
        <p:spPr>
          <a:xfrm>
            <a:off x="1051560" y="4709160"/>
            <a:ext cx="281421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“Mehr Leben, weniger Kosten” — cost-of-living + lifestyle, retargeting energy-stressed audiences.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13"/>
          <p:cNvSpPr/>
          <p:nvPr/>
        </p:nvSpPr>
        <p:spPr>
          <a:xfrm>
            <a:off x="868680" y="5486400"/>
            <a:ext cx="91440" cy="91440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p13"/>
          <p:cNvSpPr/>
          <p:nvPr/>
        </p:nvSpPr>
        <p:spPr>
          <a:xfrm>
            <a:off x="1051560" y="5422392"/>
            <a:ext cx="281421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German tax &amp; energy webinar — buying process + low-bills proof.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13"/>
          <p:cNvSpPr/>
          <p:nvPr/>
        </p:nvSpPr>
        <p:spPr>
          <a:xfrm>
            <a:off x="4368698" y="1965960"/>
            <a:ext cx="3454298" cy="4160520"/>
          </a:xfrm>
          <a:prstGeom prst="rect">
            <a:avLst/>
          </a:prstGeom>
          <a:solidFill>
            <a:srgbClr val="FAFBFC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8893A6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2" name="Google Shape;512;p13"/>
          <p:cNvSpPr/>
          <p:nvPr/>
        </p:nvSpPr>
        <p:spPr>
          <a:xfrm>
            <a:off x="4597298" y="2167128"/>
            <a:ext cx="2997098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800"/>
              <a:buFont typeface="Playfair Display"/>
              <a:buNone/>
            </a:pPr>
            <a:r>
              <a:rPr b="1" i="1" lang="en-US" sz="18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France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3" name="Google Shape;513;p13"/>
          <p:cNvSpPr/>
          <p:nvPr/>
        </p:nvSpPr>
        <p:spPr>
          <a:xfrm>
            <a:off x="4597298" y="2624328"/>
            <a:ext cx="726034" cy="246888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" name="Google Shape;514;p13"/>
          <p:cNvSpPr/>
          <p:nvPr/>
        </p:nvSpPr>
        <p:spPr>
          <a:xfrm>
            <a:off x="4597298" y="2624328"/>
            <a:ext cx="726034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ACT NOW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5" name="Google Shape;515;p13"/>
          <p:cNvSpPr/>
          <p:nvPr/>
        </p:nvSpPr>
        <p:spPr>
          <a:xfrm>
            <a:off x="4597298" y="3044952"/>
            <a:ext cx="299709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THEY SEARCH FOR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13"/>
          <p:cNvSpPr/>
          <p:nvPr/>
        </p:nvSpPr>
        <p:spPr>
          <a:xfrm>
            <a:off x="4597298" y="3264408"/>
            <a:ext cx="1608064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7" name="Google Shape;517;p13"/>
          <p:cNvSpPr/>
          <p:nvPr/>
        </p:nvSpPr>
        <p:spPr>
          <a:xfrm>
            <a:off x="4597298" y="3264408"/>
            <a:ext cx="1608064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acheter maison Espagne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13"/>
          <p:cNvSpPr/>
          <p:nvPr/>
        </p:nvSpPr>
        <p:spPr>
          <a:xfrm>
            <a:off x="6315090" y="3264408"/>
            <a:ext cx="819942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13"/>
          <p:cNvSpPr/>
          <p:nvPr/>
        </p:nvSpPr>
        <p:spPr>
          <a:xfrm>
            <a:off x="6315090" y="3264408"/>
            <a:ext cx="81994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fiscalité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0" name="Google Shape;520;p13"/>
          <p:cNvSpPr/>
          <p:nvPr/>
        </p:nvSpPr>
        <p:spPr>
          <a:xfrm>
            <a:off x="4597298" y="3648456"/>
            <a:ext cx="1244316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p13"/>
          <p:cNvSpPr/>
          <p:nvPr/>
        </p:nvSpPr>
        <p:spPr>
          <a:xfrm>
            <a:off x="4597298" y="3648456"/>
            <a:ext cx="1244316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vivre en Espagne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13"/>
          <p:cNvSpPr/>
          <p:nvPr/>
        </p:nvSpPr>
        <p:spPr>
          <a:xfrm>
            <a:off x="5951342" y="3648456"/>
            <a:ext cx="941192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" name="Google Shape;523;p13"/>
          <p:cNvSpPr/>
          <p:nvPr/>
        </p:nvSpPr>
        <p:spPr>
          <a:xfrm>
            <a:off x="5951342" y="3648456"/>
            <a:ext cx="94119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villa neuve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4" name="Google Shape;524;p13"/>
          <p:cNvSpPr/>
          <p:nvPr/>
        </p:nvSpPr>
        <p:spPr>
          <a:xfrm>
            <a:off x="4597298" y="4032504"/>
            <a:ext cx="759318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p13"/>
          <p:cNvSpPr/>
          <p:nvPr/>
        </p:nvSpPr>
        <p:spPr>
          <a:xfrm>
            <a:off x="4597298" y="4032504"/>
            <a:ext cx="75931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retraite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13"/>
          <p:cNvSpPr/>
          <p:nvPr/>
        </p:nvSpPr>
        <p:spPr>
          <a:xfrm>
            <a:off x="4597298" y="4489704"/>
            <a:ext cx="299709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RUN THIS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13"/>
          <p:cNvSpPr/>
          <p:nvPr/>
        </p:nvSpPr>
        <p:spPr>
          <a:xfrm>
            <a:off x="4597298" y="4773168"/>
            <a:ext cx="91440" cy="91440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" name="Google Shape;528;p13"/>
          <p:cNvSpPr/>
          <p:nvPr/>
        </p:nvSpPr>
        <p:spPr>
          <a:xfrm>
            <a:off x="4780178" y="4709160"/>
            <a:ext cx="281421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“L'art de vivre en Espagne” — lifestyle + value vs France for affluent households.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13"/>
          <p:cNvSpPr/>
          <p:nvPr/>
        </p:nvSpPr>
        <p:spPr>
          <a:xfrm>
            <a:off x="4597298" y="5486400"/>
            <a:ext cx="91440" cy="91440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13"/>
          <p:cNvSpPr/>
          <p:nvPr/>
        </p:nvSpPr>
        <p:spPr>
          <a:xfrm>
            <a:off x="4780178" y="5422392"/>
            <a:ext cx="281421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Retirement funnel — French pensions stretch further; sun &amp; healthcare.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13"/>
          <p:cNvSpPr/>
          <p:nvPr/>
        </p:nvSpPr>
        <p:spPr>
          <a:xfrm>
            <a:off x="8097317" y="1965960"/>
            <a:ext cx="3454298" cy="4160520"/>
          </a:xfrm>
          <a:prstGeom prst="rect">
            <a:avLst/>
          </a:prstGeom>
          <a:solidFill>
            <a:srgbClr val="FAFBFC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8893A6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2" name="Google Shape;532;p13"/>
          <p:cNvSpPr/>
          <p:nvPr/>
        </p:nvSpPr>
        <p:spPr>
          <a:xfrm>
            <a:off x="8325917" y="2167128"/>
            <a:ext cx="2997098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800"/>
              <a:buFont typeface="Playfair Display"/>
              <a:buNone/>
            </a:pPr>
            <a:r>
              <a:rPr b="1" i="1" lang="en-US" sz="18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Netherlands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13"/>
          <p:cNvSpPr/>
          <p:nvPr/>
        </p:nvSpPr>
        <p:spPr>
          <a:xfrm>
            <a:off x="8325917" y="2624328"/>
            <a:ext cx="952805" cy="246888"/>
          </a:xfrm>
          <a:prstGeom prst="rect">
            <a:avLst/>
          </a:prstGeom>
          <a:solidFill>
            <a:srgbClr val="1E30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" name="Google Shape;534;p13"/>
          <p:cNvSpPr/>
          <p:nvPr/>
        </p:nvSpPr>
        <p:spPr>
          <a:xfrm>
            <a:off x="8325917" y="2624328"/>
            <a:ext cx="952805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DOUBLE DOWN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13"/>
          <p:cNvSpPr/>
          <p:nvPr/>
        </p:nvSpPr>
        <p:spPr>
          <a:xfrm>
            <a:off x="8325917" y="3044952"/>
            <a:ext cx="299709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THEY SEARCH FOR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13"/>
          <p:cNvSpPr/>
          <p:nvPr/>
        </p:nvSpPr>
        <p:spPr>
          <a:xfrm>
            <a:off x="8325917" y="3264408"/>
            <a:ext cx="1304940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p13"/>
          <p:cNvSpPr/>
          <p:nvPr/>
        </p:nvSpPr>
        <p:spPr>
          <a:xfrm>
            <a:off x="8325917" y="3264408"/>
            <a:ext cx="130494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huis kopen Spanje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13"/>
          <p:cNvSpPr/>
          <p:nvPr/>
        </p:nvSpPr>
        <p:spPr>
          <a:xfrm>
            <a:off x="9740585" y="3264408"/>
            <a:ext cx="1183691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9" name="Google Shape;539;p13"/>
          <p:cNvSpPr/>
          <p:nvPr/>
        </p:nvSpPr>
        <p:spPr>
          <a:xfrm>
            <a:off x="9740585" y="3264408"/>
            <a:ext cx="1183691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nieuwbouw villa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13"/>
          <p:cNvSpPr/>
          <p:nvPr/>
        </p:nvSpPr>
        <p:spPr>
          <a:xfrm>
            <a:off x="8325917" y="3648456"/>
            <a:ext cx="1183691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1" name="Google Shape;541;p13"/>
          <p:cNvSpPr/>
          <p:nvPr/>
        </p:nvSpPr>
        <p:spPr>
          <a:xfrm>
            <a:off x="8325917" y="3648456"/>
            <a:ext cx="1183691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wonen in Spanje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p13"/>
          <p:cNvSpPr/>
          <p:nvPr/>
        </p:nvSpPr>
        <p:spPr>
          <a:xfrm>
            <a:off x="9619336" y="3648456"/>
            <a:ext cx="819942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3" name="Google Shape;543;p13"/>
          <p:cNvSpPr/>
          <p:nvPr/>
        </p:nvSpPr>
        <p:spPr>
          <a:xfrm>
            <a:off x="9619336" y="3648456"/>
            <a:ext cx="81994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rendement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4" name="Google Shape;544;p13"/>
          <p:cNvSpPr/>
          <p:nvPr/>
        </p:nvSpPr>
        <p:spPr>
          <a:xfrm>
            <a:off x="8325917" y="4032504"/>
            <a:ext cx="1001817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5" name="Google Shape;545;p13"/>
          <p:cNvSpPr/>
          <p:nvPr/>
        </p:nvSpPr>
        <p:spPr>
          <a:xfrm>
            <a:off x="8325917" y="4032504"/>
            <a:ext cx="1001817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Costa Cálida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13"/>
          <p:cNvSpPr/>
          <p:nvPr/>
        </p:nvSpPr>
        <p:spPr>
          <a:xfrm>
            <a:off x="8325917" y="4489704"/>
            <a:ext cx="299709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RUN THIS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7" name="Google Shape;547;p13"/>
          <p:cNvSpPr/>
          <p:nvPr/>
        </p:nvSpPr>
        <p:spPr>
          <a:xfrm>
            <a:off x="8325917" y="4773168"/>
            <a:ext cx="91440" cy="91440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8" name="Google Shape;548;p13"/>
          <p:cNvSpPr/>
          <p:nvPr/>
        </p:nvSpPr>
        <p:spPr>
          <a:xfrm>
            <a:off x="8508797" y="4709160"/>
            <a:ext cx="281421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Data-led “rendement” campaign — the Dutch buy on clear numbers and yield.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9" name="Google Shape;549;p13"/>
          <p:cNvSpPr/>
          <p:nvPr/>
        </p:nvSpPr>
        <p:spPr>
          <a:xfrm>
            <a:off x="8325917" y="5486400"/>
            <a:ext cx="91440" cy="91440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" name="Google Shape;550;p13"/>
          <p:cNvSpPr/>
          <p:nvPr/>
        </p:nvSpPr>
        <p:spPr>
          <a:xfrm>
            <a:off x="8508797" y="5422392"/>
            <a:ext cx="281421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Dutch “stappenplan” guide + new-build quality showcase.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13"/>
          <p:cNvSpPr/>
          <p:nvPr/>
        </p:nvSpPr>
        <p:spPr>
          <a:xfrm>
            <a:off x="640080" y="645566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TAOLIS  ·  MARKET PULSE  ·  JUNE 2026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2" name="Google Shape;552;p13"/>
          <p:cNvSpPr/>
          <p:nvPr/>
        </p:nvSpPr>
        <p:spPr>
          <a:xfrm>
            <a:off x="10637215" y="6455664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11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14"/>
          <p:cNvSpPr/>
          <p:nvPr/>
        </p:nvSpPr>
        <p:spPr>
          <a:xfrm>
            <a:off x="640080" y="484632"/>
            <a:ext cx="118872" cy="11887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p14"/>
          <p:cNvSpPr/>
          <p:nvPr/>
        </p:nvSpPr>
        <p:spPr>
          <a:xfrm>
            <a:off x="868680" y="39319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CAMPAIGN PLAYBOOK · BY COUNTRY (2 OF 2)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0" name="Google Shape;560;p14"/>
          <p:cNvSpPr/>
          <p:nvPr/>
        </p:nvSpPr>
        <p:spPr>
          <a:xfrm>
            <a:off x="640080" y="786384"/>
            <a:ext cx="10881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3000"/>
              <a:buFont typeface="Playfair Display"/>
              <a:buNone/>
            </a:pPr>
            <a:r>
              <a:rPr b="1" i="1" lang="en-US" sz="30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What they search — and what to run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14"/>
          <p:cNvSpPr/>
          <p:nvPr/>
        </p:nvSpPr>
        <p:spPr>
          <a:xfrm>
            <a:off x="640080" y="1444752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250"/>
              <a:buFont typeface="DM Sans"/>
              <a:buNone/>
            </a:pPr>
            <a:r>
              <a:rPr b="0" i="0" lang="en-US" sz="12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The capture and test markets — answer the UK visa question head-on; probe Poland &amp; Italy cheaply.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14"/>
          <p:cNvSpPr/>
          <p:nvPr/>
        </p:nvSpPr>
        <p:spPr>
          <a:xfrm>
            <a:off x="640080" y="1965960"/>
            <a:ext cx="3454298" cy="4160520"/>
          </a:xfrm>
          <a:prstGeom prst="rect">
            <a:avLst/>
          </a:prstGeom>
          <a:solidFill>
            <a:srgbClr val="FAFBFC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8893A6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" name="Google Shape;563;p14"/>
          <p:cNvSpPr/>
          <p:nvPr/>
        </p:nvSpPr>
        <p:spPr>
          <a:xfrm>
            <a:off x="868680" y="2167128"/>
            <a:ext cx="2997098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800"/>
              <a:buFont typeface="Playfair Display"/>
              <a:buNone/>
            </a:pPr>
            <a:r>
              <a:rPr b="1" i="1" lang="en-US" sz="18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United Kingdom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4" name="Google Shape;564;p14"/>
          <p:cNvSpPr/>
          <p:nvPr/>
        </p:nvSpPr>
        <p:spPr>
          <a:xfrm>
            <a:off x="868680" y="2624328"/>
            <a:ext cx="726034" cy="24688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1E30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" name="Google Shape;565;p14"/>
          <p:cNvSpPr/>
          <p:nvPr/>
        </p:nvSpPr>
        <p:spPr>
          <a:xfrm>
            <a:off x="868680" y="2624328"/>
            <a:ext cx="726034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CAPTURE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6" name="Google Shape;566;p14"/>
          <p:cNvSpPr/>
          <p:nvPr/>
        </p:nvSpPr>
        <p:spPr>
          <a:xfrm>
            <a:off x="868680" y="3044952"/>
            <a:ext cx="299709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THEY SEARCH FOR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7" name="Google Shape;567;p14"/>
          <p:cNvSpPr/>
          <p:nvPr/>
        </p:nvSpPr>
        <p:spPr>
          <a:xfrm>
            <a:off x="868680" y="3264408"/>
            <a:ext cx="1668689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8" name="Google Shape;568;p14"/>
          <p:cNvSpPr/>
          <p:nvPr/>
        </p:nvSpPr>
        <p:spPr>
          <a:xfrm>
            <a:off x="868680" y="3264408"/>
            <a:ext cx="1668689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property for sale Spain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9" name="Google Shape;569;p14"/>
          <p:cNvSpPr/>
          <p:nvPr/>
        </p:nvSpPr>
        <p:spPr>
          <a:xfrm>
            <a:off x="2647097" y="3264408"/>
            <a:ext cx="1183691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0" name="Google Shape;570;p14"/>
          <p:cNvSpPr/>
          <p:nvPr/>
        </p:nvSpPr>
        <p:spPr>
          <a:xfrm>
            <a:off x="2647097" y="3264408"/>
            <a:ext cx="1183691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moving to Spain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1" name="Google Shape;571;p14"/>
          <p:cNvSpPr/>
          <p:nvPr/>
        </p:nvSpPr>
        <p:spPr>
          <a:xfrm>
            <a:off x="868680" y="3648456"/>
            <a:ext cx="880567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2" name="Google Shape;572;p14"/>
          <p:cNvSpPr/>
          <p:nvPr/>
        </p:nvSpPr>
        <p:spPr>
          <a:xfrm>
            <a:off x="868680" y="3648456"/>
            <a:ext cx="880567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Spain visa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3" name="Google Shape;573;p14"/>
          <p:cNvSpPr/>
          <p:nvPr/>
        </p:nvSpPr>
        <p:spPr>
          <a:xfrm>
            <a:off x="1858975" y="3648456"/>
            <a:ext cx="1365565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" name="Google Shape;574;p14"/>
          <p:cNvSpPr/>
          <p:nvPr/>
        </p:nvSpPr>
        <p:spPr>
          <a:xfrm>
            <a:off x="1858975" y="3648456"/>
            <a:ext cx="1365565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non-lucrative visa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5" name="Google Shape;575;p14"/>
          <p:cNvSpPr/>
          <p:nvPr/>
        </p:nvSpPr>
        <p:spPr>
          <a:xfrm>
            <a:off x="868680" y="4032504"/>
            <a:ext cx="941192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6" name="Google Shape;576;p14"/>
          <p:cNvSpPr/>
          <p:nvPr/>
        </p:nvSpPr>
        <p:spPr>
          <a:xfrm>
            <a:off x="868680" y="4032504"/>
            <a:ext cx="94119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90/180 rule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14"/>
          <p:cNvSpPr/>
          <p:nvPr/>
        </p:nvSpPr>
        <p:spPr>
          <a:xfrm>
            <a:off x="868680" y="4489704"/>
            <a:ext cx="299709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RUN THIS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14"/>
          <p:cNvSpPr/>
          <p:nvPr/>
        </p:nvSpPr>
        <p:spPr>
          <a:xfrm>
            <a:off x="868680" y="4773168"/>
            <a:ext cx="91440" cy="91440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9" name="Google Shape;579;p14"/>
          <p:cNvSpPr/>
          <p:nvPr/>
        </p:nvSpPr>
        <p:spPr>
          <a:xfrm>
            <a:off x="1051560" y="4709160"/>
            <a:ext cx="281421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“Your route to Spain after Brexit” — visa/residency-led, answering 90/180 head-on.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0" name="Google Shape;580;p14"/>
          <p:cNvSpPr/>
          <p:nvPr/>
        </p:nvSpPr>
        <p:spPr>
          <a:xfrm>
            <a:off x="868680" y="5486400"/>
            <a:ext cx="91440" cy="91440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1" name="Google Shape;581;p14"/>
          <p:cNvSpPr/>
          <p:nvPr/>
        </p:nvSpPr>
        <p:spPr>
          <a:xfrm>
            <a:off x="1051560" y="5422392"/>
            <a:ext cx="281421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Reassurance on the non-EU tax + a retirement funnel.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2" name="Google Shape;582;p14"/>
          <p:cNvSpPr/>
          <p:nvPr/>
        </p:nvSpPr>
        <p:spPr>
          <a:xfrm>
            <a:off x="4368698" y="1965960"/>
            <a:ext cx="3454298" cy="4160520"/>
          </a:xfrm>
          <a:prstGeom prst="rect">
            <a:avLst/>
          </a:prstGeom>
          <a:solidFill>
            <a:srgbClr val="FAFBFC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8893A6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3" name="Google Shape;583;p14"/>
          <p:cNvSpPr/>
          <p:nvPr/>
        </p:nvSpPr>
        <p:spPr>
          <a:xfrm>
            <a:off x="4597298" y="2167128"/>
            <a:ext cx="2997098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800"/>
              <a:buFont typeface="Playfair Display"/>
              <a:buNone/>
            </a:pPr>
            <a:r>
              <a:rPr b="1" i="1" lang="en-US" sz="18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Belgium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4" name="Google Shape;584;p14"/>
          <p:cNvSpPr/>
          <p:nvPr/>
        </p:nvSpPr>
        <p:spPr>
          <a:xfrm>
            <a:off x="4597298" y="2624328"/>
            <a:ext cx="782726" cy="246888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p14"/>
          <p:cNvSpPr/>
          <p:nvPr/>
        </p:nvSpPr>
        <p:spPr>
          <a:xfrm>
            <a:off x="4597298" y="2624328"/>
            <a:ext cx="782726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MAINTAIN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14"/>
          <p:cNvSpPr/>
          <p:nvPr/>
        </p:nvSpPr>
        <p:spPr>
          <a:xfrm>
            <a:off x="4597298" y="3044952"/>
            <a:ext cx="299709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THEY SEARCH FOR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7" name="Google Shape;587;p14"/>
          <p:cNvSpPr/>
          <p:nvPr/>
        </p:nvSpPr>
        <p:spPr>
          <a:xfrm>
            <a:off x="4597298" y="3264408"/>
            <a:ext cx="1304940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8" name="Google Shape;588;p14"/>
          <p:cNvSpPr/>
          <p:nvPr/>
        </p:nvSpPr>
        <p:spPr>
          <a:xfrm>
            <a:off x="4597298" y="3264408"/>
            <a:ext cx="130494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huis kopen Spanje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14"/>
          <p:cNvSpPr/>
          <p:nvPr/>
        </p:nvSpPr>
        <p:spPr>
          <a:xfrm>
            <a:off x="4597298" y="3648456"/>
            <a:ext cx="1608064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p14"/>
          <p:cNvSpPr/>
          <p:nvPr/>
        </p:nvSpPr>
        <p:spPr>
          <a:xfrm>
            <a:off x="4597298" y="3648456"/>
            <a:ext cx="1608064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acheter maison Espagne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1" name="Google Shape;591;p14"/>
          <p:cNvSpPr/>
          <p:nvPr/>
        </p:nvSpPr>
        <p:spPr>
          <a:xfrm>
            <a:off x="6315090" y="3648456"/>
            <a:ext cx="819942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2" name="Google Shape;592;p14"/>
          <p:cNvSpPr/>
          <p:nvPr/>
        </p:nvSpPr>
        <p:spPr>
          <a:xfrm>
            <a:off x="6315090" y="3648456"/>
            <a:ext cx="81994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nieuwbouw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3" name="Google Shape;593;p14"/>
          <p:cNvSpPr/>
          <p:nvPr/>
        </p:nvSpPr>
        <p:spPr>
          <a:xfrm>
            <a:off x="4597298" y="4032504"/>
            <a:ext cx="941192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4" name="Google Shape;594;p14"/>
          <p:cNvSpPr/>
          <p:nvPr/>
        </p:nvSpPr>
        <p:spPr>
          <a:xfrm>
            <a:off x="4597298" y="4032504"/>
            <a:ext cx="94119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fiscaliteit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5" name="Google Shape;595;p14"/>
          <p:cNvSpPr/>
          <p:nvPr/>
        </p:nvSpPr>
        <p:spPr>
          <a:xfrm>
            <a:off x="4597298" y="4489704"/>
            <a:ext cx="299709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RUN THIS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6" name="Google Shape;596;p14"/>
          <p:cNvSpPr/>
          <p:nvPr/>
        </p:nvSpPr>
        <p:spPr>
          <a:xfrm>
            <a:off x="4597298" y="4773168"/>
            <a:ext cx="91440" cy="91440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7" name="Google Shape;597;p14"/>
          <p:cNvSpPr/>
          <p:nvPr/>
        </p:nvSpPr>
        <p:spPr>
          <a:xfrm>
            <a:off x="4780178" y="4709160"/>
            <a:ext cx="281421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Bilingual NL/FR new-build showcase — Belgians over-index on new-build.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8" name="Google Shape;598;p14"/>
          <p:cNvSpPr/>
          <p:nvPr/>
        </p:nvSpPr>
        <p:spPr>
          <a:xfrm>
            <a:off x="4597298" y="5486400"/>
            <a:ext cx="91440" cy="91440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9" name="Google Shape;599;p14"/>
          <p:cNvSpPr/>
          <p:nvPr/>
        </p:nvSpPr>
        <p:spPr>
          <a:xfrm>
            <a:off x="4780178" y="5422392"/>
            <a:ext cx="281421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“Escape the grey” lifestyle + tax-relief angle.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0" name="Google Shape;600;p14"/>
          <p:cNvSpPr/>
          <p:nvPr/>
        </p:nvSpPr>
        <p:spPr>
          <a:xfrm>
            <a:off x="8097317" y="1965960"/>
            <a:ext cx="3454298" cy="4160520"/>
          </a:xfrm>
          <a:prstGeom prst="rect">
            <a:avLst/>
          </a:prstGeom>
          <a:solidFill>
            <a:srgbClr val="FAFBFC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8893A6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1" name="Google Shape;601;p14"/>
          <p:cNvSpPr/>
          <p:nvPr/>
        </p:nvSpPr>
        <p:spPr>
          <a:xfrm>
            <a:off x="8325917" y="2167128"/>
            <a:ext cx="2997098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800"/>
              <a:buFont typeface="Playfair Display"/>
              <a:buNone/>
            </a:pPr>
            <a:r>
              <a:rPr b="1" i="1" lang="en-US" sz="18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Poland &amp; Italy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2" name="Google Shape;602;p14"/>
          <p:cNvSpPr/>
          <p:nvPr/>
        </p:nvSpPr>
        <p:spPr>
          <a:xfrm>
            <a:off x="8325917" y="2624328"/>
            <a:ext cx="555955" cy="246888"/>
          </a:xfrm>
          <a:prstGeom prst="rect">
            <a:avLst/>
          </a:prstGeom>
          <a:solidFill>
            <a:srgbClr val="F4F6F9"/>
          </a:solidFill>
          <a:ln cap="flat" cmpd="sng" w="12700">
            <a:solidFill>
              <a:srgbClr val="CB9B2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p14"/>
          <p:cNvSpPr/>
          <p:nvPr/>
        </p:nvSpPr>
        <p:spPr>
          <a:xfrm>
            <a:off x="8325917" y="2624328"/>
            <a:ext cx="555955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TEST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4" name="Google Shape;604;p14"/>
          <p:cNvSpPr/>
          <p:nvPr/>
        </p:nvSpPr>
        <p:spPr>
          <a:xfrm>
            <a:off x="8325917" y="3044952"/>
            <a:ext cx="299709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THEY SEARCH FOR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5" name="Google Shape;605;p14"/>
          <p:cNvSpPr/>
          <p:nvPr/>
        </p:nvSpPr>
        <p:spPr>
          <a:xfrm>
            <a:off x="8325917" y="3264408"/>
            <a:ext cx="1183691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6" name="Google Shape;606;p14"/>
          <p:cNvSpPr/>
          <p:nvPr/>
        </p:nvSpPr>
        <p:spPr>
          <a:xfrm>
            <a:off x="8325917" y="3264408"/>
            <a:ext cx="1183691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dom w Hiszpanii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14"/>
          <p:cNvSpPr/>
          <p:nvPr/>
        </p:nvSpPr>
        <p:spPr>
          <a:xfrm>
            <a:off x="9619336" y="3264408"/>
            <a:ext cx="1062441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8" name="Google Shape;608;p14"/>
          <p:cNvSpPr/>
          <p:nvPr/>
        </p:nvSpPr>
        <p:spPr>
          <a:xfrm>
            <a:off x="9619336" y="3264408"/>
            <a:ext cx="1062441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nieruchomości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14"/>
          <p:cNvSpPr/>
          <p:nvPr/>
        </p:nvSpPr>
        <p:spPr>
          <a:xfrm>
            <a:off x="8325917" y="3648456"/>
            <a:ext cx="1123066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0" name="Google Shape;610;p14"/>
          <p:cNvSpPr/>
          <p:nvPr/>
        </p:nvSpPr>
        <p:spPr>
          <a:xfrm>
            <a:off x="8325917" y="3648456"/>
            <a:ext cx="1123066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casa in Spagna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1" name="Google Shape;611;p14"/>
          <p:cNvSpPr/>
          <p:nvPr/>
        </p:nvSpPr>
        <p:spPr>
          <a:xfrm>
            <a:off x="9558711" y="3648456"/>
            <a:ext cx="1244316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2" name="Google Shape;612;p14"/>
          <p:cNvSpPr/>
          <p:nvPr/>
        </p:nvSpPr>
        <p:spPr>
          <a:xfrm>
            <a:off x="9558711" y="3648456"/>
            <a:ext cx="1244316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vivere in Spagna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14"/>
          <p:cNvSpPr/>
          <p:nvPr/>
        </p:nvSpPr>
        <p:spPr>
          <a:xfrm>
            <a:off x="8325917" y="4105656"/>
            <a:ext cx="2997098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RUN THIS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14"/>
          <p:cNvSpPr/>
          <p:nvPr/>
        </p:nvSpPr>
        <p:spPr>
          <a:xfrm>
            <a:off x="8325917" y="4389120"/>
            <a:ext cx="91440" cy="91440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5" name="Google Shape;615;p14"/>
          <p:cNvSpPr/>
          <p:nvPr/>
        </p:nvSpPr>
        <p:spPr>
          <a:xfrm>
            <a:off x="8508797" y="4325112"/>
            <a:ext cx="2814218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Light-touch ads + localised landing pages — probe rising EU demand before committing real budget.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14"/>
          <p:cNvSpPr/>
          <p:nvPr/>
        </p:nvSpPr>
        <p:spPr>
          <a:xfrm>
            <a:off x="640080" y="645566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TAOLIS  ·  MARKET PULSE  ·  JUNE 2026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14"/>
          <p:cNvSpPr/>
          <p:nvPr/>
        </p:nvSpPr>
        <p:spPr>
          <a:xfrm>
            <a:off x="10637215" y="6455664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12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15"/>
          <p:cNvSpPr/>
          <p:nvPr/>
        </p:nvSpPr>
        <p:spPr>
          <a:xfrm>
            <a:off x="640080" y="484632"/>
            <a:ext cx="118872" cy="11887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4" name="Google Shape;624;p15"/>
          <p:cNvSpPr/>
          <p:nvPr/>
        </p:nvSpPr>
        <p:spPr>
          <a:xfrm>
            <a:off x="868680" y="39319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SOURCES · HOW TO VERIFY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15"/>
          <p:cNvSpPr/>
          <p:nvPr/>
        </p:nvSpPr>
        <p:spPr>
          <a:xfrm>
            <a:off x="640080" y="786384"/>
            <a:ext cx="10881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3000"/>
              <a:buFont typeface="Playfair Display"/>
              <a:buNone/>
            </a:pPr>
            <a:r>
              <a:rPr b="1" i="1" lang="en-US" sz="30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Where every figure comes from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15"/>
          <p:cNvSpPr/>
          <p:nvPr/>
        </p:nvSpPr>
        <p:spPr>
          <a:xfrm>
            <a:off x="640080" y="1444752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250"/>
              <a:buFont typeface="DM Sans"/>
              <a:buNone/>
            </a:pPr>
            <a:r>
              <a:rPr b="0" i="0" lang="en-US" sz="12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Each layer traces back to a primary source — check any number against the originals.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15"/>
          <p:cNvSpPr/>
          <p:nvPr/>
        </p:nvSpPr>
        <p:spPr>
          <a:xfrm>
            <a:off x="640080" y="2011680"/>
            <a:ext cx="539496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900"/>
              <a:buFont typeface="DM Sans"/>
              <a:buNone/>
            </a:pPr>
            <a:r>
              <a:rPr b="1" i="0" lang="en-US" sz="9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SEARCH &amp; ATTENTION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28" name="Google Shape;628;p15"/>
          <p:cNvCxnSpPr/>
          <p:nvPr/>
        </p:nvCxnSpPr>
        <p:spPr>
          <a:xfrm>
            <a:off x="640080" y="2249424"/>
            <a:ext cx="5394960" cy="0"/>
          </a:xfrm>
          <a:prstGeom prst="straightConnector1">
            <a:avLst/>
          </a:prstGeom>
          <a:noFill/>
          <a:ln cap="flat" cmpd="sng" w="15225">
            <a:solidFill>
              <a:srgbClr val="1E305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9" name="Google Shape;629;p15"/>
          <p:cNvSpPr/>
          <p:nvPr/>
        </p:nvSpPr>
        <p:spPr>
          <a:xfrm>
            <a:off x="640080" y="2322576"/>
            <a:ext cx="53949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Google Trends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— search interest by country &amp; time.</a:t>
            </a:r>
            <a:r>
              <a:rPr b="0" i="0" lang="en-US" sz="9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  trends.google.com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15"/>
          <p:cNvSpPr/>
          <p:nvPr/>
        </p:nvSpPr>
        <p:spPr>
          <a:xfrm>
            <a:off x="640080" y="2852928"/>
            <a:ext cx="539496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900"/>
              <a:buFont typeface="DM Sans"/>
              <a:buNone/>
            </a:pPr>
            <a:r>
              <a:rPr b="1" i="0" lang="en-US" sz="9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TRANSACTIONS · WHO ACTUALLY BOUGHT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31" name="Google Shape;631;p15"/>
          <p:cNvCxnSpPr/>
          <p:nvPr/>
        </p:nvCxnSpPr>
        <p:spPr>
          <a:xfrm>
            <a:off x="640080" y="3090672"/>
            <a:ext cx="5394960" cy="0"/>
          </a:xfrm>
          <a:prstGeom prst="straightConnector1">
            <a:avLst/>
          </a:prstGeom>
          <a:noFill/>
          <a:ln cap="flat" cmpd="sng" w="15225">
            <a:solidFill>
              <a:srgbClr val="1E305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32" name="Google Shape;632;p15"/>
          <p:cNvSpPr/>
          <p:nvPr/>
        </p:nvSpPr>
        <p:spPr>
          <a:xfrm>
            <a:off x="640080" y="3163824"/>
            <a:ext cx="53949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Colegio de Registradores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— Estadística Registral Q4 2025 + Q1 2026 avance.</a:t>
            </a:r>
            <a:r>
              <a:rPr b="0" i="0" lang="en-US" sz="9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  registradores.org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p15"/>
          <p:cNvSpPr/>
          <p:nvPr/>
        </p:nvSpPr>
        <p:spPr>
          <a:xfrm>
            <a:off x="640080" y="3566160"/>
            <a:ext cx="53949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idealista / Sonneil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— Dutch reshuffle analysis, 5 Mar 2026.</a:t>
            </a:r>
            <a:r>
              <a:rPr b="0" i="0" lang="en-US" sz="9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  idealista.com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15"/>
          <p:cNvSpPr/>
          <p:nvPr/>
        </p:nvSpPr>
        <p:spPr>
          <a:xfrm>
            <a:off x="640080" y="3968496"/>
            <a:ext cx="53949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Consejo General del Notariado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— foreign-buyer report 2H 2025.</a:t>
            </a:r>
            <a:r>
              <a:rPr b="0" i="0" lang="en-US" sz="9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  notariado.org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15"/>
          <p:cNvSpPr/>
          <p:nvPr/>
        </p:nvSpPr>
        <p:spPr>
          <a:xfrm>
            <a:off x="640080" y="4370832"/>
            <a:ext cx="539496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INE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— IPV Q1 2026, pub. 8 Jun 2026 (+12.9% YoY; Murcia +15.6%).</a:t>
            </a:r>
            <a:r>
              <a:rPr b="0" i="0" lang="en-US" sz="9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  ine.es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15"/>
          <p:cNvSpPr/>
          <p:nvPr/>
        </p:nvSpPr>
        <p:spPr>
          <a:xfrm>
            <a:off x="6400800" y="2011680"/>
            <a:ext cx="5150815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900"/>
              <a:buFont typeface="DM Sans"/>
              <a:buNone/>
            </a:pPr>
            <a:r>
              <a:rPr b="1" i="0" lang="en-US" sz="9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MIGRATION &amp; MACRO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37" name="Google Shape;637;p15"/>
          <p:cNvCxnSpPr/>
          <p:nvPr/>
        </p:nvCxnSpPr>
        <p:spPr>
          <a:xfrm>
            <a:off x="6400800" y="2249424"/>
            <a:ext cx="5150815" cy="0"/>
          </a:xfrm>
          <a:prstGeom prst="straightConnector1">
            <a:avLst/>
          </a:prstGeom>
          <a:noFill/>
          <a:ln cap="flat" cmpd="sng" w="15225">
            <a:solidFill>
              <a:srgbClr val="1E305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38" name="Google Shape;638;p15"/>
          <p:cNvSpPr/>
          <p:nvPr/>
        </p:nvSpPr>
        <p:spPr>
          <a:xfrm>
            <a:off x="6400800" y="2322576"/>
            <a:ext cx="515081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Henley &amp; Partners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— Wealth Migration Report 2026, pub. 16 Jun.</a:t>
            </a:r>
            <a:r>
              <a:rPr b="0" i="0" lang="en-US" sz="9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  henleyglobal.com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15"/>
          <p:cNvSpPr/>
          <p:nvPr/>
        </p:nvSpPr>
        <p:spPr>
          <a:xfrm>
            <a:off x="6400800" y="2724912"/>
            <a:ext cx="515081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Banco de España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— 750k-home shortfall warning, 18 Jun 2026.</a:t>
            </a:r>
            <a:r>
              <a:rPr b="0" i="0" lang="en-US" sz="9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  bde.es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0" name="Google Shape;640;p15"/>
          <p:cNvSpPr/>
          <p:nvPr/>
        </p:nvSpPr>
        <p:spPr>
          <a:xfrm>
            <a:off x="6400800" y="3127248"/>
            <a:ext cx="515081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EU Commission · OECD · Goldman Sachs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— Germany 2026 outlook (GDP ~0.5%).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p15"/>
          <p:cNvSpPr/>
          <p:nvPr/>
        </p:nvSpPr>
        <p:spPr>
          <a:xfrm>
            <a:off x="6400800" y="3529584"/>
            <a:ext cx="515081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Reuters / French press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— France 2026 budget &amp; wealth taxes.</a:t>
            </a:r>
            <a:r>
              <a:rPr b="0" i="0" lang="en-US" sz="9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  reuters.com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p15"/>
          <p:cNvSpPr/>
          <p:nvPr/>
        </p:nvSpPr>
        <p:spPr>
          <a:xfrm>
            <a:off x="6400800" y="4078224"/>
            <a:ext cx="5150815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900"/>
              <a:buFont typeface="DM Sans"/>
              <a:buNone/>
            </a:pPr>
            <a:r>
              <a:rPr b="1" i="0" lang="en-US" sz="9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CONVERSATION &amp; SENTIMENT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43" name="Google Shape;643;p15"/>
          <p:cNvCxnSpPr/>
          <p:nvPr/>
        </p:nvCxnSpPr>
        <p:spPr>
          <a:xfrm>
            <a:off x="6400800" y="4315968"/>
            <a:ext cx="5150815" cy="0"/>
          </a:xfrm>
          <a:prstGeom prst="straightConnector1">
            <a:avLst/>
          </a:prstGeom>
          <a:noFill/>
          <a:ln cap="flat" cmpd="sng" w="15225">
            <a:solidFill>
              <a:srgbClr val="1E305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44" name="Google Shape;644;p15"/>
          <p:cNvSpPr/>
          <p:nvPr/>
        </p:nvSpPr>
        <p:spPr>
          <a:xfrm>
            <a:off x="6400800" y="4389120"/>
            <a:ext cx="515081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Expat forums &amp; communities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— Reddit, SpainGuru: bureaucracy, visa.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5" name="Google Shape;645;p15"/>
          <p:cNvSpPr/>
          <p:nvPr/>
        </p:nvSpPr>
        <p:spPr>
          <a:xfrm>
            <a:off x="6400800" y="4791456"/>
            <a:ext cx="515081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Anti-tourism &amp; housing coverage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— Mar–May 2026 (Spanish Eye, EU Reports).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6" name="Google Shape;646;p15"/>
          <p:cNvSpPr/>
          <p:nvPr/>
        </p:nvSpPr>
        <p:spPr>
          <a:xfrm>
            <a:off x="6400800" y="5193792"/>
            <a:ext cx="515081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Brandwatch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— social-listening methodology reference.</a:t>
            </a:r>
            <a:r>
              <a:rPr b="0" i="0" lang="en-US" sz="9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  brandwatch.com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7" name="Google Shape;647;p15"/>
          <p:cNvSpPr/>
          <p:nvPr/>
        </p:nvSpPr>
        <p:spPr>
          <a:xfrm>
            <a:off x="6400800" y="5742432"/>
            <a:ext cx="5150815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900"/>
              <a:buFont typeface="DM Sans"/>
              <a:buNone/>
            </a:pPr>
            <a:r>
              <a:rPr b="1" i="0" lang="en-US" sz="9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POLICY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48" name="Google Shape;648;p15"/>
          <p:cNvCxnSpPr/>
          <p:nvPr/>
        </p:nvCxnSpPr>
        <p:spPr>
          <a:xfrm>
            <a:off x="6400800" y="5980176"/>
            <a:ext cx="5150815" cy="0"/>
          </a:xfrm>
          <a:prstGeom prst="straightConnector1">
            <a:avLst/>
          </a:prstGeom>
          <a:noFill/>
          <a:ln cap="flat" cmpd="sng" w="15225">
            <a:solidFill>
              <a:srgbClr val="1E305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49" name="Google Shape;649;p15"/>
          <p:cNvSpPr/>
          <p:nvPr/>
        </p:nvSpPr>
        <p:spPr>
          <a:xfrm>
            <a:off x="6400800" y="6053328"/>
            <a:ext cx="515081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Golden Visa ended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— 3 Apr 2025, Organic Law 1/2025.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Google Shape;650;p15"/>
          <p:cNvSpPr/>
          <p:nvPr/>
        </p:nvSpPr>
        <p:spPr>
          <a:xfrm>
            <a:off x="6400800" y="6455664"/>
            <a:ext cx="5150815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Proposed 100% non-EU buyer tax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— still stalled Jun 2026; resale only — new-build exempt.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1" name="Google Shape;651;p15"/>
          <p:cNvSpPr/>
          <p:nvPr/>
        </p:nvSpPr>
        <p:spPr>
          <a:xfrm>
            <a:off x="640080" y="645566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TAOLIS  ·  MARKET PULSE  ·  JUNE 2026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15"/>
          <p:cNvSpPr/>
          <p:nvPr/>
        </p:nvSpPr>
        <p:spPr>
          <a:xfrm>
            <a:off x="10637215" y="6455664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13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E3055"/>
        </a:solidFill>
      </p:bgPr>
    </p:bg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16"/>
          <p:cNvSpPr/>
          <p:nvPr/>
        </p:nvSpPr>
        <p:spPr>
          <a:xfrm>
            <a:off x="0" y="0"/>
            <a:ext cx="1828800" cy="1828800"/>
          </a:xfrm>
          <a:prstGeom prst="rect">
            <a:avLst/>
          </a:prstGeom>
          <a:solidFill>
            <a:srgbClr val="15233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./assets/logo_white.png" id="659" name="Google Shape;659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57340" y="1828800"/>
            <a:ext cx="4277015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660" name="Google Shape;660;p16"/>
          <p:cNvSpPr/>
          <p:nvPr/>
        </p:nvSpPr>
        <p:spPr>
          <a:xfrm>
            <a:off x="914400" y="3611880"/>
            <a:ext cx="10362895" cy="5486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layfair Display"/>
              <a:buNone/>
            </a:pPr>
            <a:r>
              <a:rPr b="1" i="1" lang="en-US" sz="2600" u="none" cap="none" strike="noStrik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Built to repeat — every month.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1" name="Google Shape;661;p16"/>
          <p:cNvSpPr/>
          <p:nvPr/>
        </p:nvSpPr>
        <p:spPr>
          <a:xfrm>
            <a:off x="6022696" y="4343400"/>
            <a:ext cx="146304" cy="146304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2" name="Google Shape;662;p16"/>
          <p:cNvSpPr/>
          <p:nvPr/>
        </p:nvSpPr>
        <p:spPr>
          <a:xfrm>
            <a:off x="914400" y="4617720"/>
            <a:ext cx="10362895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B9B2B"/>
              </a:buClr>
              <a:buSzPts val="1200"/>
              <a:buFont typeface="DM Sans"/>
              <a:buNone/>
            </a:pPr>
            <a:r>
              <a:rPr b="1" i="0" lang="en-US" sz="1200" u="none" cap="none" strike="noStrike">
                <a:solidFill>
                  <a:srgbClr val="CB9B2B"/>
                </a:solidFill>
                <a:latin typeface="DM Sans"/>
                <a:ea typeface="DM Sans"/>
                <a:cs typeface="DM Sans"/>
                <a:sym typeface="DM Sans"/>
              </a:rPr>
              <a:t>NEXT AUTO-RUN · 1 AUGUST 2026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3" name="Google Shape;663;p16"/>
          <p:cNvSpPr/>
          <p:nvPr/>
        </p:nvSpPr>
        <p:spPr>
          <a:xfrm>
            <a:off x="914400" y="6126480"/>
            <a:ext cx="10362895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B93A4"/>
              </a:buClr>
              <a:buSzPts val="1000"/>
              <a:buFont typeface="DM Sans"/>
              <a:buNone/>
            </a:pPr>
            <a:r>
              <a:rPr b="0" i="0" lang="en-US" sz="1000" u="none" cap="none" strike="noStrike">
                <a:solidFill>
                  <a:srgbClr val="8B93A4"/>
                </a:solidFill>
                <a:latin typeface="DM Sans"/>
                <a:ea typeface="DM Sans"/>
                <a:cs typeface="DM Sans"/>
                <a:sym typeface="DM Sans"/>
              </a:rPr>
              <a:t>Recency-first market intelligence for Taolis  ·  Altaona Resort, Murcia  ·  taolis.com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/>
          <p:nvPr/>
        </p:nvSpPr>
        <p:spPr>
          <a:xfrm>
            <a:off x="640080" y="484632"/>
            <a:ext cx="118872" cy="11887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868680" y="39319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WHAT CHANGED THIS MONTH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4"/>
          <p:cNvSpPr/>
          <p:nvPr/>
        </p:nvSpPr>
        <p:spPr>
          <a:xfrm>
            <a:off x="640080" y="786384"/>
            <a:ext cx="10881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3000"/>
              <a:buFont typeface="Playfair Display"/>
              <a:buNone/>
            </a:pPr>
            <a:r>
              <a:rPr b="1" i="1" lang="en-US" sz="30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The signals that moved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4"/>
          <p:cNvSpPr/>
          <p:nvPr/>
        </p:nvSpPr>
        <p:spPr>
          <a:xfrm>
            <a:off x="640080" y="1444752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250"/>
              <a:buFont typeface="DM Sans"/>
              <a:buNone/>
            </a:pPr>
            <a:r>
              <a:rPr b="0" i="0" lang="en-US" sz="12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Four developments from the last few weeks — ranked by how hard they should shape where you spend and who you call first.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4"/>
          <p:cNvSpPr/>
          <p:nvPr/>
        </p:nvSpPr>
        <p:spPr>
          <a:xfrm>
            <a:off x="640080" y="1938528"/>
            <a:ext cx="10911535" cy="960120"/>
          </a:xfrm>
          <a:prstGeom prst="rect">
            <a:avLst/>
          </a:prstGeom>
          <a:solidFill>
            <a:srgbClr val="FAFBFC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8893A6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" name="Google Shape;33;p4"/>
          <p:cNvSpPr/>
          <p:nvPr/>
        </p:nvSpPr>
        <p:spPr>
          <a:xfrm>
            <a:off x="822960" y="2061972"/>
            <a:ext cx="713232" cy="7132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4"/>
          <p:cNvSpPr/>
          <p:nvPr/>
        </p:nvSpPr>
        <p:spPr>
          <a:xfrm>
            <a:off x="822960" y="2084832"/>
            <a:ext cx="713232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2600"/>
              <a:buFont typeface="Playfair Display"/>
              <a:buNone/>
            </a:pPr>
            <a:r>
              <a:rPr b="1" i="1" lang="en-US" sz="26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1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4"/>
          <p:cNvSpPr/>
          <p:nvPr/>
        </p:nvSpPr>
        <p:spPr>
          <a:xfrm>
            <a:off x="822960" y="2487168"/>
            <a:ext cx="713232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750"/>
              <a:buFont typeface="DM Sans"/>
              <a:buNone/>
            </a:pPr>
            <a:r>
              <a:rPr b="1" i="0" lang="en-US" sz="7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HIGH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4"/>
          <p:cNvSpPr/>
          <p:nvPr/>
        </p:nvSpPr>
        <p:spPr>
          <a:xfrm>
            <a:off x="1755648" y="2084832"/>
            <a:ext cx="580644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INSTABILITY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    16 Jun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4"/>
          <p:cNvSpPr/>
          <p:nvPr/>
        </p:nvSpPr>
        <p:spPr>
          <a:xfrm>
            <a:off x="1755648" y="2331720"/>
            <a:ext cx="580644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250"/>
              <a:buFont typeface="DM Sans"/>
              <a:buNone/>
            </a:pPr>
            <a:r>
              <a:rPr b="0" i="0" lang="en-US" sz="12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Henley 2026 report: Germany, UK &amp; France ranked </a:t>
            </a:r>
            <a:r>
              <a:rPr b="1" i="0" lang="en-US" sz="12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“jurisdictions under pressure”</a:t>
            </a:r>
            <a:r>
              <a:rPr b="0" i="0" lang="en-US" sz="12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 — German exit enquiries +16%, France now a Top-15 source market.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4"/>
          <p:cNvSpPr/>
          <p:nvPr/>
        </p:nvSpPr>
        <p:spPr>
          <a:xfrm>
            <a:off x="7754112" y="2084832"/>
            <a:ext cx="3614623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50"/>
              <a:buFont typeface="DM Sans"/>
              <a:buNone/>
            </a:pPr>
            <a:r>
              <a:rPr b="1" i="0" lang="en-US" sz="8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SO WHAT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4"/>
          <p:cNvSpPr/>
          <p:nvPr/>
        </p:nvSpPr>
        <p:spPr>
          <a:xfrm>
            <a:off x="7754112" y="2322576"/>
            <a:ext cx="3614623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Germans and the French are actively shopping for an exit — keep leading acquisition in both. (DE/FR/UK · Henley, 16 Jun)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4"/>
          <p:cNvSpPr/>
          <p:nvPr/>
        </p:nvSpPr>
        <p:spPr>
          <a:xfrm>
            <a:off x="640080" y="3008376"/>
            <a:ext cx="10911535" cy="960120"/>
          </a:xfrm>
          <a:prstGeom prst="rect">
            <a:avLst/>
          </a:prstGeom>
          <a:solidFill>
            <a:srgbClr val="FAFBFC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8893A6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" name="Google Shape;41;p4"/>
          <p:cNvSpPr/>
          <p:nvPr/>
        </p:nvSpPr>
        <p:spPr>
          <a:xfrm>
            <a:off x="822960" y="3131820"/>
            <a:ext cx="713232" cy="7132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4"/>
          <p:cNvSpPr/>
          <p:nvPr/>
        </p:nvSpPr>
        <p:spPr>
          <a:xfrm>
            <a:off x="822960" y="3154680"/>
            <a:ext cx="713232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2600"/>
              <a:buFont typeface="Playfair Display"/>
              <a:buNone/>
            </a:pPr>
            <a:r>
              <a:rPr b="1" i="1" lang="en-US" sz="26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2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4"/>
          <p:cNvSpPr/>
          <p:nvPr/>
        </p:nvSpPr>
        <p:spPr>
          <a:xfrm>
            <a:off x="822960" y="3557016"/>
            <a:ext cx="713232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750"/>
              <a:buFont typeface="DM Sans"/>
              <a:buNone/>
            </a:pPr>
            <a:r>
              <a:rPr b="1" i="0" lang="en-US" sz="7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HIGH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4"/>
          <p:cNvSpPr/>
          <p:nvPr/>
        </p:nvSpPr>
        <p:spPr>
          <a:xfrm>
            <a:off x="1755648" y="3154680"/>
            <a:ext cx="580644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MARKET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    8 Jun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4"/>
          <p:cNvSpPr/>
          <p:nvPr/>
        </p:nvSpPr>
        <p:spPr>
          <a:xfrm>
            <a:off x="1755648" y="3401568"/>
            <a:ext cx="580644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250"/>
              <a:buFont typeface="DM Sans"/>
              <a:buNone/>
            </a:pPr>
            <a:r>
              <a:rPr b="0" i="0" lang="en-US" sz="12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INE Q1 2026: Spanish home prices </a:t>
            </a:r>
            <a:r>
              <a:rPr b="1" i="0" lang="en-US" sz="12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+12.9% YoY — fastest since 2007; Murcia joint-top region at +15.6%</a:t>
            </a:r>
            <a:r>
              <a:rPr b="0" i="0" lang="en-US" sz="12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4"/>
          <p:cNvSpPr/>
          <p:nvPr/>
        </p:nvSpPr>
        <p:spPr>
          <a:xfrm>
            <a:off x="7754112" y="3154680"/>
            <a:ext cx="3614623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50"/>
              <a:buFont typeface="DM Sans"/>
              <a:buNone/>
            </a:pPr>
            <a:r>
              <a:rPr b="1" i="0" lang="en-US" sz="8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SO WHAT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4"/>
          <p:cNvSpPr/>
          <p:nvPr/>
        </p:nvSpPr>
        <p:spPr>
          <a:xfrm>
            <a:off x="7754112" y="3392424"/>
            <a:ext cx="3614623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Murcia is now officially Spain’s fastest-appreciating region — urgency AND investment case in one stat. (Spain · INE)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4"/>
          <p:cNvSpPr/>
          <p:nvPr/>
        </p:nvSpPr>
        <p:spPr>
          <a:xfrm>
            <a:off x="640080" y="4078224"/>
            <a:ext cx="10911535" cy="960120"/>
          </a:xfrm>
          <a:prstGeom prst="rect">
            <a:avLst/>
          </a:prstGeom>
          <a:solidFill>
            <a:srgbClr val="FAFBFC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8893A6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4"/>
          <p:cNvSpPr/>
          <p:nvPr/>
        </p:nvSpPr>
        <p:spPr>
          <a:xfrm>
            <a:off x="822960" y="4201668"/>
            <a:ext cx="713232" cy="713232"/>
          </a:xfrm>
          <a:prstGeom prst="rect">
            <a:avLst/>
          </a:prstGeom>
          <a:solidFill>
            <a:srgbClr val="1E30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4"/>
          <p:cNvSpPr/>
          <p:nvPr/>
        </p:nvSpPr>
        <p:spPr>
          <a:xfrm>
            <a:off x="822960" y="4224528"/>
            <a:ext cx="713232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Playfair Display"/>
              <a:buNone/>
            </a:pPr>
            <a:r>
              <a:rPr b="1" i="1" lang="en-US" sz="2600" u="none" cap="none" strike="noStrik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3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4"/>
          <p:cNvSpPr/>
          <p:nvPr/>
        </p:nvSpPr>
        <p:spPr>
          <a:xfrm>
            <a:off x="822960" y="4626864"/>
            <a:ext cx="713232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50"/>
              <a:buFont typeface="DM Sans"/>
              <a:buNone/>
            </a:pPr>
            <a:r>
              <a:rPr b="1" i="0" lang="en-US" sz="75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MEDIUM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4"/>
          <p:cNvSpPr/>
          <p:nvPr/>
        </p:nvSpPr>
        <p:spPr>
          <a:xfrm>
            <a:off x="1755648" y="4224528"/>
            <a:ext cx="580644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SUPPLY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    18 Jun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4"/>
          <p:cNvSpPr/>
          <p:nvPr/>
        </p:nvSpPr>
        <p:spPr>
          <a:xfrm>
            <a:off x="1755648" y="4471416"/>
            <a:ext cx="580644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250"/>
              <a:buFont typeface="DM Sans"/>
              <a:buNone/>
            </a:pPr>
            <a:r>
              <a:rPr b="0" i="0" lang="en-US" sz="12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Bank of Spain warns of a </a:t>
            </a:r>
            <a:r>
              <a:rPr b="1" i="0" lang="en-US" sz="12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750,000-home shortfall</a:t>
            </a:r>
            <a:r>
              <a:rPr b="0" i="0" lang="en-US" sz="12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 nationwide — half concentrated in six provinces.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4"/>
          <p:cNvSpPr/>
          <p:nvPr/>
        </p:nvSpPr>
        <p:spPr>
          <a:xfrm>
            <a:off x="7754112" y="4224528"/>
            <a:ext cx="3614623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50"/>
              <a:buFont typeface="DM Sans"/>
              <a:buNone/>
            </a:pPr>
            <a:r>
              <a:rPr b="1" i="0" lang="en-US" sz="8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SO WHAT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4"/>
          <p:cNvSpPr/>
          <p:nvPr/>
        </p:nvSpPr>
        <p:spPr>
          <a:xfrm>
            <a:off x="7754112" y="4462272"/>
            <a:ext cx="3614623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Structural scarcity underwrites new-build values. Reinforce “secure your price now.” (Spain · Banco de España)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4"/>
          <p:cNvSpPr/>
          <p:nvPr/>
        </p:nvSpPr>
        <p:spPr>
          <a:xfrm>
            <a:off x="640080" y="5148072"/>
            <a:ext cx="10911535" cy="960120"/>
          </a:xfrm>
          <a:prstGeom prst="rect">
            <a:avLst/>
          </a:prstGeom>
          <a:solidFill>
            <a:srgbClr val="FAFBFC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  <a:effectLst>
            <a:outerShdw blurRad="114300" rotWithShape="0" algn="bl" dir="5400000" dist="38100">
              <a:srgbClr val="8893A6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4"/>
          <p:cNvSpPr/>
          <p:nvPr/>
        </p:nvSpPr>
        <p:spPr>
          <a:xfrm>
            <a:off x="822960" y="5271516"/>
            <a:ext cx="713232" cy="713232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4"/>
          <p:cNvSpPr/>
          <p:nvPr/>
        </p:nvSpPr>
        <p:spPr>
          <a:xfrm>
            <a:off x="822960" y="5294376"/>
            <a:ext cx="713232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2600"/>
              <a:buFont typeface="Playfair Display"/>
              <a:buNone/>
            </a:pPr>
            <a:r>
              <a:rPr b="1" i="1" lang="en-US" sz="26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4</a:t>
            </a:r>
            <a:endParaRPr b="0" i="0" sz="2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4"/>
          <p:cNvSpPr/>
          <p:nvPr/>
        </p:nvSpPr>
        <p:spPr>
          <a:xfrm>
            <a:off x="822960" y="5696712"/>
            <a:ext cx="713232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750"/>
              <a:buFont typeface="DM Sans"/>
              <a:buNone/>
            </a:pPr>
            <a:r>
              <a:rPr b="1" i="0" lang="en-US" sz="7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WATCH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4"/>
          <p:cNvSpPr/>
          <p:nvPr/>
        </p:nvSpPr>
        <p:spPr>
          <a:xfrm>
            <a:off x="1755648" y="5294376"/>
            <a:ext cx="580644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POLICY</a:t>
            </a: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     Jun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4"/>
          <p:cNvSpPr/>
          <p:nvPr/>
        </p:nvSpPr>
        <p:spPr>
          <a:xfrm>
            <a:off x="1755648" y="5541264"/>
            <a:ext cx="5806440" cy="530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250"/>
              <a:buFont typeface="DM Sans"/>
              <a:buNone/>
            </a:pPr>
            <a:r>
              <a:rPr b="0" i="0" lang="en-US" sz="12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The 100% non-EU buyer tax stays </a:t>
            </a:r>
            <a:r>
              <a:rPr b="1" i="0" lang="en-US" sz="12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stalled — and would hit resale only; new-build &amp; off-plan exempt</a:t>
            </a:r>
            <a:r>
              <a:rPr b="0" i="0" lang="en-US" sz="12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. STR crackdown continues (Booking.com de-listings).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4"/>
          <p:cNvSpPr/>
          <p:nvPr/>
        </p:nvSpPr>
        <p:spPr>
          <a:xfrm>
            <a:off x="7754112" y="5294376"/>
            <a:ext cx="3614623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50"/>
              <a:buFont typeface="DM Sans"/>
              <a:buNone/>
            </a:pPr>
            <a:r>
              <a:rPr b="1" i="0" lang="en-US" sz="8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SO WHAT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4"/>
          <p:cNvSpPr/>
          <p:nvPr/>
        </p:nvSpPr>
        <p:spPr>
          <a:xfrm>
            <a:off x="7754112" y="5532120"/>
            <a:ext cx="3614623" cy="512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A direct Taolis advantage: new-build sits outside the proposal — say so to UK &amp; non-EU buyers. (Spain · policy)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4"/>
          <p:cNvSpPr/>
          <p:nvPr/>
        </p:nvSpPr>
        <p:spPr>
          <a:xfrm>
            <a:off x="640080" y="645566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TAOLIS  ·  MARKET PULSE  ·  JUNE 2026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4"/>
          <p:cNvSpPr/>
          <p:nvPr/>
        </p:nvSpPr>
        <p:spPr>
          <a:xfrm>
            <a:off x="10637215" y="6455664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02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5"/>
          <p:cNvSpPr/>
          <p:nvPr/>
        </p:nvSpPr>
        <p:spPr>
          <a:xfrm>
            <a:off x="640080" y="484632"/>
            <a:ext cx="118872" cy="11887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5"/>
          <p:cNvSpPr/>
          <p:nvPr/>
        </p:nvSpPr>
        <p:spPr>
          <a:xfrm>
            <a:off x="868680" y="39319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SEARCH DEMAND · LAST 30 DAYS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5"/>
          <p:cNvSpPr/>
          <p:nvPr/>
        </p:nvSpPr>
        <p:spPr>
          <a:xfrm>
            <a:off x="640080" y="786384"/>
            <a:ext cx="10881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3000"/>
              <a:buFont typeface="Playfair Display"/>
              <a:buNone/>
            </a:pPr>
            <a:r>
              <a:rPr b="1" i="1" lang="en-US" sz="30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Who's looking right now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5"/>
          <p:cNvSpPr/>
          <p:nvPr/>
        </p:nvSpPr>
        <p:spPr>
          <a:xfrm>
            <a:off x="640080" y="1444752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250"/>
              <a:buFont typeface="DM Sans"/>
              <a:buNone/>
            </a:pPr>
            <a:r>
              <a:rPr b="0" i="0" lang="en-US" sz="12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Direction of interest in buying property in Spain &amp; Murcia, by country, versus the previous month.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5"/>
          <p:cNvSpPr/>
          <p:nvPr/>
        </p:nvSpPr>
        <p:spPr>
          <a:xfrm>
            <a:off x="640080" y="2011680"/>
            <a:ext cx="5029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INTEREST VS LAST MONTH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5"/>
          <p:cNvSpPr/>
          <p:nvPr/>
        </p:nvSpPr>
        <p:spPr>
          <a:xfrm>
            <a:off x="640080" y="2395728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B9B2B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CB9B2B"/>
                </a:solidFill>
                <a:latin typeface="DM Sans"/>
                <a:ea typeface="DM Sans"/>
                <a:cs typeface="DM Sans"/>
                <a:sym typeface="DM Sans"/>
              </a:rPr>
              <a:t>▲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5"/>
          <p:cNvSpPr/>
          <p:nvPr/>
        </p:nvSpPr>
        <p:spPr>
          <a:xfrm>
            <a:off x="987552" y="2395728"/>
            <a:ext cx="20116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200"/>
              <a:buFont typeface="DM Sans"/>
              <a:buNone/>
            </a:pPr>
            <a:r>
              <a:rPr b="1" i="0" lang="en-US" sz="12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Germany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5"/>
          <p:cNvSpPr/>
          <p:nvPr/>
        </p:nvSpPr>
        <p:spPr>
          <a:xfrm>
            <a:off x="2834640" y="2395728"/>
            <a:ext cx="2834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instability-driven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9" name="Google Shape;79;p5"/>
          <p:cNvCxnSpPr/>
          <p:nvPr/>
        </p:nvCxnSpPr>
        <p:spPr>
          <a:xfrm>
            <a:off x="640080" y="2779776"/>
            <a:ext cx="5029200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0" name="Google Shape;80;p5"/>
          <p:cNvSpPr/>
          <p:nvPr/>
        </p:nvSpPr>
        <p:spPr>
          <a:xfrm>
            <a:off x="640080" y="2871216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B9B2B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CB9B2B"/>
                </a:solidFill>
                <a:latin typeface="DM Sans"/>
                <a:ea typeface="DM Sans"/>
                <a:cs typeface="DM Sans"/>
                <a:sym typeface="DM Sans"/>
              </a:rPr>
              <a:t>▲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5"/>
          <p:cNvSpPr/>
          <p:nvPr/>
        </p:nvSpPr>
        <p:spPr>
          <a:xfrm>
            <a:off x="987552" y="2871216"/>
            <a:ext cx="20116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200"/>
              <a:buFont typeface="DM Sans"/>
              <a:buNone/>
            </a:pPr>
            <a:r>
              <a:rPr b="1" i="0" lang="en-US" sz="12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Netherlands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5"/>
          <p:cNvSpPr/>
          <p:nvPr/>
        </p:nvSpPr>
        <p:spPr>
          <a:xfrm>
            <a:off x="2834640" y="2871216"/>
            <a:ext cx="2834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highly planned demand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3" name="Google Shape;83;p5"/>
          <p:cNvCxnSpPr/>
          <p:nvPr/>
        </p:nvCxnSpPr>
        <p:spPr>
          <a:xfrm>
            <a:off x="640080" y="3255264"/>
            <a:ext cx="5029200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4" name="Google Shape;84;p5"/>
          <p:cNvSpPr/>
          <p:nvPr/>
        </p:nvSpPr>
        <p:spPr>
          <a:xfrm>
            <a:off x="640080" y="3346704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B9B2B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CB9B2B"/>
                </a:solidFill>
                <a:latin typeface="DM Sans"/>
                <a:ea typeface="DM Sans"/>
                <a:cs typeface="DM Sans"/>
                <a:sym typeface="DM Sans"/>
              </a:rPr>
              <a:t>▲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5"/>
          <p:cNvSpPr/>
          <p:nvPr/>
        </p:nvSpPr>
        <p:spPr>
          <a:xfrm>
            <a:off x="987552" y="3346704"/>
            <a:ext cx="20116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200"/>
              <a:buFont typeface="DM Sans"/>
              <a:buNone/>
            </a:pPr>
            <a:r>
              <a:rPr b="1" i="0" lang="en-US" sz="12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France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5"/>
          <p:cNvSpPr/>
          <p:nvPr/>
        </p:nvSpPr>
        <p:spPr>
          <a:xfrm>
            <a:off x="2834640" y="3346704"/>
            <a:ext cx="2834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rising on new wealth taxes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7" name="Google Shape;87;p5"/>
          <p:cNvCxnSpPr/>
          <p:nvPr/>
        </p:nvCxnSpPr>
        <p:spPr>
          <a:xfrm>
            <a:off x="640080" y="3730752"/>
            <a:ext cx="5029200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8" name="Google Shape;88;p5"/>
          <p:cNvSpPr/>
          <p:nvPr/>
        </p:nvSpPr>
        <p:spPr>
          <a:xfrm>
            <a:off x="640080" y="3822192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—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5"/>
          <p:cNvSpPr/>
          <p:nvPr/>
        </p:nvSpPr>
        <p:spPr>
          <a:xfrm>
            <a:off x="987552" y="3822192"/>
            <a:ext cx="20116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200"/>
              <a:buFont typeface="DM Sans"/>
              <a:buNone/>
            </a:pPr>
            <a:r>
              <a:rPr b="1" i="0" lang="en-US" sz="12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Belgium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5"/>
          <p:cNvSpPr/>
          <p:nvPr/>
        </p:nvSpPr>
        <p:spPr>
          <a:xfrm>
            <a:off x="2834640" y="3822192"/>
            <a:ext cx="2834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steady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1" name="Google Shape;91;p5"/>
          <p:cNvCxnSpPr/>
          <p:nvPr/>
        </p:nvCxnSpPr>
        <p:spPr>
          <a:xfrm>
            <a:off x="640080" y="4206240"/>
            <a:ext cx="5029200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2" name="Google Shape;92;p5"/>
          <p:cNvSpPr/>
          <p:nvPr/>
        </p:nvSpPr>
        <p:spPr>
          <a:xfrm>
            <a:off x="640080" y="4297680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▼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5"/>
          <p:cNvSpPr/>
          <p:nvPr/>
        </p:nvSpPr>
        <p:spPr>
          <a:xfrm>
            <a:off x="987552" y="4297680"/>
            <a:ext cx="20116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200"/>
              <a:buFont typeface="DM Sans"/>
              <a:buNone/>
            </a:pPr>
            <a:r>
              <a:rPr b="1" i="0" lang="en-US" sz="12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United Kingdom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5"/>
          <p:cNvSpPr/>
          <p:nvPr/>
        </p:nvSpPr>
        <p:spPr>
          <a:xfrm>
            <a:off x="2834640" y="4297680"/>
            <a:ext cx="2834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cooling, non-EU friction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5" name="Google Shape;95;p5"/>
          <p:cNvCxnSpPr/>
          <p:nvPr/>
        </p:nvCxnSpPr>
        <p:spPr>
          <a:xfrm>
            <a:off x="640080" y="4681728"/>
            <a:ext cx="5029200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6" name="Google Shape;96;p5"/>
          <p:cNvSpPr/>
          <p:nvPr/>
        </p:nvSpPr>
        <p:spPr>
          <a:xfrm>
            <a:off x="640080" y="4773168"/>
            <a:ext cx="274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▼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5"/>
          <p:cNvSpPr/>
          <p:nvPr/>
        </p:nvSpPr>
        <p:spPr>
          <a:xfrm>
            <a:off x="987552" y="4773168"/>
            <a:ext cx="201168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200"/>
              <a:buFont typeface="DM Sans"/>
              <a:buNone/>
            </a:pPr>
            <a:r>
              <a:rPr b="1" i="0" lang="en-US" sz="12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Poland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5"/>
          <p:cNvSpPr/>
          <p:nvPr/>
        </p:nvSpPr>
        <p:spPr>
          <a:xfrm>
            <a:off x="2834640" y="4773168"/>
            <a:ext cx="283464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easing after a strong run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9" name="Google Shape;99;p5"/>
          <p:cNvCxnSpPr/>
          <p:nvPr/>
        </p:nvCxnSpPr>
        <p:spPr>
          <a:xfrm>
            <a:off x="640080" y="5157216"/>
            <a:ext cx="5029200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0" name="Google Shape;100;p5"/>
          <p:cNvSpPr/>
          <p:nvPr/>
        </p:nvSpPr>
        <p:spPr>
          <a:xfrm>
            <a:off x="6309360" y="2011680"/>
            <a:ext cx="524225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BREAKOUT SEARCH THEMES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5"/>
          <p:cNvSpPr/>
          <p:nvPr/>
        </p:nvSpPr>
        <p:spPr>
          <a:xfrm>
            <a:off x="6309360" y="2331720"/>
            <a:ext cx="1697218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5"/>
          <p:cNvSpPr/>
          <p:nvPr/>
        </p:nvSpPr>
        <p:spPr>
          <a:xfrm>
            <a:off x="6309360" y="2331720"/>
            <a:ext cx="1697218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new build villa spain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5"/>
          <p:cNvSpPr/>
          <p:nvPr/>
        </p:nvSpPr>
        <p:spPr>
          <a:xfrm>
            <a:off x="8116306" y="2331720"/>
            <a:ext cx="1832732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5"/>
          <p:cNvSpPr/>
          <p:nvPr/>
        </p:nvSpPr>
        <p:spPr>
          <a:xfrm>
            <a:off x="8116306" y="2331720"/>
            <a:ext cx="1832732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huis kopen costa cálida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5"/>
          <p:cNvSpPr/>
          <p:nvPr/>
        </p:nvSpPr>
        <p:spPr>
          <a:xfrm>
            <a:off x="6309360" y="2715768"/>
            <a:ext cx="1493947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5"/>
          <p:cNvSpPr/>
          <p:nvPr/>
        </p:nvSpPr>
        <p:spPr>
          <a:xfrm>
            <a:off x="6309360" y="2715768"/>
            <a:ext cx="1493947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haus kaufen murcia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5"/>
          <p:cNvSpPr/>
          <p:nvPr/>
        </p:nvSpPr>
        <p:spPr>
          <a:xfrm>
            <a:off x="7913035" y="2715768"/>
            <a:ext cx="1290676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5"/>
          <p:cNvSpPr/>
          <p:nvPr/>
        </p:nvSpPr>
        <p:spPr>
          <a:xfrm>
            <a:off x="7913035" y="2715768"/>
            <a:ext cx="1290676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retire to spain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5"/>
          <p:cNvSpPr/>
          <p:nvPr/>
        </p:nvSpPr>
        <p:spPr>
          <a:xfrm>
            <a:off x="9313438" y="2715768"/>
            <a:ext cx="1561704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5"/>
          <p:cNvSpPr/>
          <p:nvPr/>
        </p:nvSpPr>
        <p:spPr>
          <a:xfrm>
            <a:off x="9313438" y="2715768"/>
            <a:ext cx="1561704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golf property spain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5"/>
          <p:cNvSpPr/>
          <p:nvPr/>
        </p:nvSpPr>
        <p:spPr>
          <a:xfrm>
            <a:off x="6309360" y="3099816"/>
            <a:ext cx="2171517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5"/>
          <p:cNvSpPr/>
          <p:nvPr/>
        </p:nvSpPr>
        <p:spPr>
          <a:xfrm>
            <a:off x="6309360" y="3099816"/>
            <a:ext cx="2171517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spain vs cheaper than france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5"/>
          <p:cNvSpPr/>
          <p:nvPr/>
        </p:nvSpPr>
        <p:spPr>
          <a:xfrm>
            <a:off x="6309360" y="3575304"/>
            <a:ext cx="524225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MURCIA VS BENCHMARK COASTS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5"/>
          <p:cNvSpPr/>
          <p:nvPr/>
        </p:nvSpPr>
        <p:spPr>
          <a:xfrm>
            <a:off x="6309360" y="3895344"/>
            <a:ext cx="1222919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5"/>
          <p:cNvSpPr/>
          <p:nvPr/>
        </p:nvSpPr>
        <p:spPr>
          <a:xfrm>
            <a:off x="6309360" y="3895344"/>
            <a:ext cx="1222919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costa cálida ▲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5"/>
          <p:cNvSpPr/>
          <p:nvPr/>
        </p:nvSpPr>
        <p:spPr>
          <a:xfrm>
            <a:off x="7642007" y="3895344"/>
            <a:ext cx="1222919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5"/>
          <p:cNvSpPr/>
          <p:nvPr/>
        </p:nvSpPr>
        <p:spPr>
          <a:xfrm>
            <a:off x="7642007" y="3895344"/>
            <a:ext cx="1222919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costa blanca —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8974653" y="3895344"/>
            <a:ext cx="1290676" cy="292608"/>
          </a:xfrm>
          <a:prstGeom prst="roundRect">
            <a:avLst>
              <a:gd fmla="val 12500" name="adj"/>
            </a:avLst>
          </a:prstGeom>
          <a:solidFill>
            <a:srgbClr val="FFFFFF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5"/>
          <p:cNvSpPr/>
          <p:nvPr/>
        </p:nvSpPr>
        <p:spPr>
          <a:xfrm>
            <a:off x="8974653" y="3895344"/>
            <a:ext cx="1290676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costa del sol —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5"/>
          <p:cNvSpPr/>
          <p:nvPr/>
        </p:nvSpPr>
        <p:spPr>
          <a:xfrm>
            <a:off x="640080" y="5943600"/>
            <a:ext cx="109728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900"/>
              <a:buFont typeface="DM Sans"/>
              <a:buNone/>
            </a:pPr>
            <a:r>
              <a:rPr b="0" i="1" lang="en-US" sz="9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▲ up   ·   — flat   ·   ▼ down vs prior 30 days.  Directions are directional reads of this month's demand; the live run pulls exact 0–100 Google Trends indices per country.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5"/>
          <p:cNvSpPr/>
          <p:nvPr/>
        </p:nvSpPr>
        <p:spPr>
          <a:xfrm>
            <a:off x="640080" y="645566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TAOLIS  ·  MARKET PULSE  ·  JUNE 2026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5"/>
          <p:cNvSpPr/>
          <p:nvPr/>
        </p:nvSpPr>
        <p:spPr>
          <a:xfrm>
            <a:off x="10637215" y="6455664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03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6"/>
          <p:cNvSpPr/>
          <p:nvPr/>
        </p:nvSpPr>
        <p:spPr>
          <a:xfrm>
            <a:off x="640080" y="484632"/>
            <a:ext cx="118872" cy="11887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6"/>
          <p:cNvSpPr/>
          <p:nvPr/>
        </p:nvSpPr>
        <p:spPr>
          <a:xfrm>
            <a:off x="868680" y="39319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VOICE OF THE BUYER · SOCIAL &amp; FORUMS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6"/>
          <p:cNvSpPr/>
          <p:nvPr/>
        </p:nvSpPr>
        <p:spPr>
          <a:xfrm>
            <a:off x="640080" y="786384"/>
            <a:ext cx="10881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3000"/>
              <a:buFont typeface="Playfair Display"/>
              <a:buNone/>
            </a:pPr>
            <a:r>
              <a:rPr b="1" i="1" lang="en-US" sz="30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What they're saying online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6"/>
          <p:cNvSpPr/>
          <p:nvPr/>
        </p:nvSpPr>
        <p:spPr>
          <a:xfrm>
            <a:off x="640080" y="1444752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250"/>
              <a:buFont typeface="DM Sans"/>
              <a:buNone/>
            </a:pPr>
            <a:r>
              <a:rPr b="0" i="0" lang="en-US" sz="12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The conversation layer — how they feel and why, not just what they search. The Brandwatch-style signal.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6"/>
          <p:cNvSpPr/>
          <p:nvPr/>
        </p:nvSpPr>
        <p:spPr>
          <a:xfrm>
            <a:off x="640080" y="1938528"/>
            <a:ext cx="7315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NET SENTIMENT · “MOVING TO / BUYING IN SPAIN”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6"/>
          <p:cNvSpPr/>
          <p:nvPr/>
        </p:nvSpPr>
        <p:spPr>
          <a:xfrm>
            <a:off x="8808415" y="1938528"/>
            <a:ext cx="27432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50"/>
              <a:buFont typeface="DM Sans"/>
              <a:buNone/>
            </a:pPr>
            <a:r>
              <a:rPr b="0" i="0" lang="en-US" sz="8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DIRECTIONAL · LAST 30D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6"/>
          <p:cNvSpPr/>
          <p:nvPr/>
        </p:nvSpPr>
        <p:spPr>
          <a:xfrm>
            <a:off x="640080" y="2212848"/>
            <a:ext cx="6110460" cy="420624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6"/>
          <p:cNvSpPr/>
          <p:nvPr/>
        </p:nvSpPr>
        <p:spPr>
          <a:xfrm>
            <a:off x="640080" y="2212848"/>
            <a:ext cx="6110460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00"/>
              <a:buFont typeface="DM Sans"/>
              <a:buNone/>
            </a:pPr>
            <a:r>
              <a:rPr b="1" i="0" lang="en-US" sz="10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POSITIVE 56%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6"/>
          <p:cNvSpPr/>
          <p:nvPr/>
        </p:nvSpPr>
        <p:spPr>
          <a:xfrm>
            <a:off x="6750540" y="2212848"/>
            <a:ext cx="3055230" cy="420624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6"/>
          <p:cNvSpPr/>
          <p:nvPr/>
        </p:nvSpPr>
        <p:spPr>
          <a:xfrm>
            <a:off x="6750540" y="2212848"/>
            <a:ext cx="3055230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000"/>
              <a:buFont typeface="DM Sans"/>
              <a:buNone/>
            </a:pPr>
            <a:r>
              <a:rPr b="1" i="0" lang="en-US" sz="10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NEUTRAL 28%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6"/>
          <p:cNvSpPr/>
          <p:nvPr/>
        </p:nvSpPr>
        <p:spPr>
          <a:xfrm>
            <a:off x="9805770" y="2212848"/>
            <a:ext cx="1745846" cy="420624"/>
          </a:xfrm>
          <a:prstGeom prst="rect">
            <a:avLst/>
          </a:prstGeom>
          <a:solidFill>
            <a:srgbClr val="1E30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6"/>
          <p:cNvSpPr/>
          <p:nvPr/>
        </p:nvSpPr>
        <p:spPr>
          <a:xfrm>
            <a:off x="9805770" y="2212848"/>
            <a:ext cx="1745846" cy="42062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DM Sans"/>
              <a:buNone/>
            </a:pPr>
            <a:r>
              <a:rPr b="1" i="0" lang="en-US" sz="10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NEG 16%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6"/>
          <p:cNvSpPr/>
          <p:nvPr/>
        </p:nvSpPr>
        <p:spPr>
          <a:xfrm>
            <a:off x="640080" y="2761488"/>
            <a:ext cx="10911535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Positive overall, but softening. </a:t>
            </a:r>
            <a:r>
              <a:rPr b="0" i="0" lang="en-US" sz="110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Lifestyle, weather and healthcare drive the warmth; tax, bureaucracy and the tourism backlash drive the negativity — and that share is rising.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6"/>
          <p:cNvSpPr/>
          <p:nvPr/>
        </p:nvSpPr>
        <p:spPr>
          <a:xfrm>
            <a:off x="640080" y="3200400"/>
            <a:ext cx="5257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TALKED ABOUT MOST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6"/>
          <p:cNvSpPr/>
          <p:nvPr/>
        </p:nvSpPr>
        <p:spPr>
          <a:xfrm>
            <a:off x="640080" y="3493008"/>
            <a:ext cx="256032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B9B2B"/>
              </a:buClr>
              <a:buSzPts val="1000"/>
              <a:buFont typeface="DM Sans"/>
              <a:buNone/>
            </a:pPr>
            <a:r>
              <a:rPr b="1" i="0" lang="en-US" sz="1000" u="none" cap="none" strike="noStrike">
                <a:solidFill>
                  <a:srgbClr val="CB9B2B"/>
                </a:solidFill>
                <a:latin typeface="DM Sans"/>
                <a:ea typeface="DM Sans"/>
                <a:cs typeface="DM Sans"/>
                <a:sym typeface="DM Sans"/>
              </a:rPr>
              <a:t>▲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6"/>
          <p:cNvSpPr/>
          <p:nvPr/>
        </p:nvSpPr>
        <p:spPr>
          <a:xfrm>
            <a:off x="950976" y="3493008"/>
            <a:ext cx="32004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Lifestyle, weather, healthcare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6"/>
          <p:cNvSpPr/>
          <p:nvPr/>
        </p:nvSpPr>
        <p:spPr>
          <a:xfrm>
            <a:off x="3840480" y="3493008"/>
            <a:ext cx="20574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900"/>
              <a:buFont typeface="DM Sans"/>
              <a:buNone/>
            </a:pPr>
            <a:r>
              <a:rPr b="0" i="0" lang="en-US" sz="9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the warm pull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6"/>
          <p:cNvSpPr/>
          <p:nvPr/>
        </p:nvSpPr>
        <p:spPr>
          <a:xfrm>
            <a:off x="640080" y="3803904"/>
            <a:ext cx="256032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B9B2B"/>
              </a:buClr>
              <a:buSzPts val="1000"/>
              <a:buFont typeface="DM Sans"/>
              <a:buNone/>
            </a:pPr>
            <a:r>
              <a:rPr b="1" i="0" lang="en-US" sz="1000" u="none" cap="none" strike="noStrike">
                <a:solidFill>
                  <a:srgbClr val="CB9B2B"/>
                </a:solidFill>
                <a:latin typeface="DM Sans"/>
                <a:ea typeface="DM Sans"/>
                <a:cs typeface="DM Sans"/>
                <a:sym typeface="DM Sans"/>
              </a:rPr>
              <a:t>▲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6"/>
          <p:cNvSpPr/>
          <p:nvPr/>
        </p:nvSpPr>
        <p:spPr>
          <a:xfrm>
            <a:off x="950976" y="3803904"/>
            <a:ext cx="32004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Cost of living vs home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6"/>
          <p:cNvSpPr/>
          <p:nvPr/>
        </p:nvSpPr>
        <p:spPr>
          <a:xfrm>
            <a:off x="3840480" y="3803904"/>
            <a:ext cx="20574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900"/>
              <a:buFont typeface="DM Sans"/>
              <a:buNone/>
            </a:pPr>
            <a:r>
              <a:rPr b="0" i="0" lang="en-US" sz="9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value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6"/>
          <p:cNvSpPr/>
          <p:nvPr/>
        </p:nvSpPr>
        <p:spPr>
          <a:xfrm>
            <a:off x="640080" y="4114800"/>
            <a:ext cx="256032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00"/>
              <a:buFont typeface="DM Sans"/>
              <a:buNone/>
            </a:pPr>
            <a:r>
              <a:rPr b="1" i="0" lang="en-US" sz="10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▼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6"/>
          <p:cNvSpPr/>
          <p:nvPr/>
        </p:nvSpPr>
        <p:spPr>
          <a:xfrm>
            <a:off x="950976" y="4114800"/>
            <a:ext cx="32004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Bureaucracy, NIE, paperwork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6"/>
          <p:cNvSpPr/>
          <p:nvPr/>
        </p:nvSpPr>
        <p:spPr>
          <a:xfrm>
            <a:off x="3840480" y="4114800"/>
            <a:ext cx="20574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900"/>
              <a:buFont typeface="DM Sans"/>
              <a:buNone/>
            </a:pPr>
            <a:r>
              <a:rPr b="0" i="0" lang="en-US" sz="9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#1 friction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6"/>
          <p:cNvSpPr/>
          <p:nvPr/>
        </p:nvSpPr>
        <p:spPr>
          <a:xfrm>
            <a:off x="640080" y="4425696"/>
            <a:ext cx="256032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00"/>
              <a:buFont typeface="DM Sans"/>
              <a:buNone/>
            </a:pPr>
            <a:r>
              <a:rPr b="1" i="0" lang="en-US" sz="10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▼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6"/>
          <p:cNvSpPr/>
          <p:nvPr/>
        </p:nvSpPr>
        <p:spPr>
          <a:xfrm>
            <a:off x="950976" y="4425696"/>
            <a:ext cx="32004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Visa &amp; the 90/180 rule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6"/>
          <p:cNvSpPr/>
          <p:nvPr/>
        </p:nvSpPr>
        <p:spPr>
          <a:xfrm>
            <a:off x="3840480" y="4425696"/>
            <a:ext cx="20574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900"/>
              <a:buFont typeface="DM Sans"/>
              <a:buNone/>
            </a:pPr>
            <a:r>
              <a:rPr b="0" i="0" lang="en-US" sz="9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UK anxiety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6"/>
          <p:cNvSpPr/>
          <p:nvPr/>
        </p:nvSpPr>
        <p:spPr>
          <a:xfrm>
            <a:off x="640080" y="4736592"/>
            <a:ext cx="256032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00"/>
              <a:buFont typeface="DM Sans"/>
              <a:buNone/>
            </a:pPr>
            <a:r>
              <a:rPr b="1" i="0" lang="en-US" sz="10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▼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6"/>
          <p:cNvSpPr/>
          <p:nvPr/>
        </p:nvSpPr>
        <p:spPr>
          <a:xfrm>
            <a:off x="950976" y="4736592"/>
            <a:ext cx="32004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100% non-EU tax debate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6"/>
          <p:cNvSpPr/>
          <p:nvPr/>
        </p:nvSpPr>
        <p:spPr>
          <a:xfrm>
            <a:off x="3840480" y="4736592"/>
            <a:ext cx="20574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900"/>
              <a:buFont typeface="DM Sans"/>
              <a:buNone/>
            </a:pPr>
            <a:r>
              <a:rPr b="0" i="0" lang="en-US" sz="9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uncertainty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6"/>
          <p:cNvSpPr/>
          <p:nvPr/>
        </p:nvSpPr>
        <p:spPr>
          <a:xfrm>
            <a:off x="640080" y="5047488"/>
            <a:ext cx="256032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00"/>
              <a:buFont typeface="DM Sans"/>
              <a:buNone/>
            </a:pPr>
            <a:r>
              <a:rPr b="1" i="0" lang="en-US" sz="10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▼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6"/>
          <p:cNvSpPr/>
          <p:nvPr/>
        </p:nvSpPr>
        <p:spPr>
          <a:xfrm>
            <a:off x="950976" y="5047488"/>
            <a:ext cx="32004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Anti-tourism / housing backlash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6"/>
          <p:cNvSpPr/>
          <p:nvPr/>
        </p:nvSpPr>
        <p:spPr>
          <a:xfrm>
            <a:off x="3840480" y="5047488"/>
            <a:ext cx="2057400" cy="256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900"/>
              <a:buFont typeface="DM Sans"/>
              <a:buNone/>
            </a:pPr>
            <a:r>
              <a:rPr b="0" i="0" lang="en-US" sz="9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rising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6"/>
          <p:cNvSpPr/>
          <p:nvPr/>
        </p:nvSpPr>
        <p:spPr>
          <a:xfrm>
            <a:off x="6309360" y="3200400"/>
            <a:ext cx="524225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GET AHEAD OF THESE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6"/>
          <p:cNvSpPr/>
          <p:nvPr/>
        </p:nvSpPr>
        <p:spPr>
          <a:xfrm>
            <a:off x="6309360" y="3493008"/>
            <a:ext cx="5242255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BUREAUCRACY FEAR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6"/>
          <p:cNvSpPr/>
          <p:nvPr/>
        </p:nvSpPr>
        <p:spPr>
          <a:xfrm>
            <a:off x="6309360" y="3657600"/>
            <a:ext cx="5242255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00"/>
              <a:buFont typeface="DM Sans"/>
              <a:buNone/>
            </a:pPr>
            <a:r>
              <a:rPr b="0" i="0" lang="en-US" sz="100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Lead with concierge, legal &amp; after-sales — “we handle the paperwork.”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6"/>
          <p:cNvSpPr/>
          <p:nvPr/>
        </p:nvSpPr>
        <p:spPr>
          <a:xfrm>
            <a:off x="6309360" y="3950208"/>
            <a:ext cx="5242255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VISA CONFUSION · UK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6"/>
          <p:cNvSpPr/>
          <p:nvPr/>
        </p:nvSpPr>
        <p:spPr>
          <a:xfrm>
            <a:off x="6309360" y="4114800"/>
            <a:ext cx="5242255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00"/>
              <a:buFont typeface="DM Sans"/>
              <a:buNone/>
            </a:pPr>
            <a:r>
              <a:rPr b="0" i="0" lang="en-US" sz="100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Clear residency &amp; 90/180 guidance on every British touchpoint.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6"/>
          <p:cNvSpPr/>
          <p:nvPr/>
        </p:nvSpPr>
        <p:spPr>
          <a:xfrm>
            <a:off x="6309360" y="4407408"/>
            <a:ext cx="5242255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TAX WORRY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6"/>
          <p:cNvSpPr/>
          <p:nvPr/>
        </p:nvSpPr>
        <p:spPr>
          <a:xfrm>
            <a:off x="6309360" y="4572000"/>
            <a:ext cx="5242255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00"/>
              <a:buFont typeface="DM Sans"/>
              <a:buNone/>
            </a:pPr>
            <a:r>
              <a:rPr b="0" i="0" lang="en-US" sz="100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Reassure: the proposed tax is stalled and doesn't touch EU buyers.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6"/>
          <p:cNvSpPr/>
          <p:nvPr/>
        </p:nvSpPr>
        <p:spPr>
          <a:xfrm>
            <a:off x="6309360" y="4864608"/>
            <a:ext cx="5242255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BACKLASH WORRY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6"/>
          <p:cNvSpPr/>
          <p:nvPr/>
        </p:nvSpPr>
        <p:spPr>
          <a:xfrm>
            <a:off x="6309360" y="5029200"/>
            <a:ext cx="5242255" cy="31089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00"/>
              <a:buFont typeface="DM Sans"/>
              <a:buNone/>
            </a:pPr>
            <a:r>
              <a:rPr b="0" i="0" lang="en-US" sz="100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Position Murcia as a welcoming residential community — a home, not a holiday-let.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6"/>
          <p:cNvSpPr/>
          <p:nvPr/>
        </p:nvSpPr>
        <p:spPr>
          <a:xfrm>
            <a:off x="640080" y="5394960"/>
            <a:ext cx="10911535" cy="566928"/>
          </a:xfrm>
          <a:prstGeom prst="rect">
            <a:avLst/>
          </a:prstGeom>
          <a:solidFill>
            <a:srgbClr val="F4F6F9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6"/>
          <p:cNvSpPr/>
          <p:nvPr/>
        </p:nvSpPr>
        <p:spPr>
          <a:xfrm>
            <a:off x="841248" y="5394960"/>
            <a:ext cx="10509199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WHERE THE HEAT IS   </a:t>
            </a:r>
            <a:r>
              <a:rPr b="0" i="0" lang="en-US" sz="10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The backlash concentrates in saturated cities and the islands and targets short-term rentals — not Costa Cálida lifestyle buyers. Murcia stays calm and welcoming.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6"/>
          <p:cNvSpPr/>
          <p:nvPr/>
        </p:nvSpPr>
        <p:spPr>
          <a:xfrm>
            <a:off x="640080" y="645566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TAOLIS  ·  MARKET PULSE  ·  JUNE 2026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6"/>
          <p:cNvSpPr/>
          <p:nvPr/>
        </p:nvSpPr>
        <p:spPr>
          <a:xfrm>
            <a:off x="10637215" y="6455664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04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7"/>
          <p:cNvSpPr/>
          <p:nvPr/>
        </p:nvSpPr>
        <p:spPr>
          <a:xfrm>
            <a:off x="640080" y="484632"/>
            <a:ext cx="118872" cy="11887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7"/>
          <p:cNvSpPr/>
          <p:nvPr/>
        </p:nvSpPr>
        <p:spPr>
          <a:xfrm>
            <a:off x="868680" y="39319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PRESSURE MONITOR · LIVE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7"/>
          <p:cNvSpPr/>
          <p:nvPr/>
        </p:nvSpPr>
        <p:spPr>
          <a:xfrm>
            <a:off x="640080" y="786384"/>
            <a:ext cx="10881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3000"/>
              <a:buFont typeface="Playfair Display"/>
              <a:buNone/>
            </a:pPr>
            <a:r>
              <a:rPr b="1" i="1" lang="en-US" sz="30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The instability signal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7"/>
          <p:cNvSpPr/>
          <p:nvPr/>
        </p:nvSpPr>
        <p:spPr>
          <a:xfrm>
            <a:off x="640080" y="1444752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250"/>
              <a:buFont typeface="DM Sans"/>
              <a:buNone/>
            </a:pPr>
            <a:r>
              <a:rPr b="0" i="0" lang="en-US" sz="12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Pressure at home is the leading indicator of who looks abroad — and in 2026 it's converting within quarters, not years.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7"/>
          <p:cNvSpPr/>
          <p:nvPr/>
        </p:nvSpPr>
        <p:spPr>
          <a:xfrm>
            <a:off x="640080" y="1920240"/>
            <a:ext cx="10911535" cy="502920"/>
          </a:xfrm>
          <a:prstGeom prst="rect">
            <a:avLst/>
          </a:prstGeom>
          <a:solidFill>
            <a:srgbClr val="F4F6F9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7"/>
          <p:cNvSpPr/>
          <p:nvPr/>
        </p:nvSpPr>
        <p:spPr>
          <a:xfrm>
            <a:off x="841248" y="1920240"/>
            <a:ext cx="10509199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EUROZONE-WIDE   </a:t>
            </a:r>
            <a:r>
              <a:rPr b="0" i="0" lang="en-US" sz="10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The 2026 Middle East energy shock is lifting inflation and cost-of-living pressure across Europe — sharpening Spain's “more life” pull for every market below.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7"/>
          <p:cNvSpPr/>
          <p:nvPr/>
        </p:nvSpPr>
        <p:spPr>
          <a:xfrm>
            <a:off x="640080" y="2770632"/>
            <a:ext cx="21031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500"/>
              <a:buFont typeface="Playfair Display"/>
              <a:buNone/>
            </a:pPr>
            <a:r>
              <a:rPr b="1" i="1" lang="en-US" sz="15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Germany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7"/>
          <p:cNvSpPr/>
          <p:nvPr/>
        </p:nvSpPr>
        <p:spPr>
          <a:xfrm>
            <a:off x="2880360" y="2697480"/>
            <a:ext cx="4572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POL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7"/>
          <p:cNvSpPr/>
          <p:nvPr/>
        </p:nvSpPr>
        <p:spPr>
          <a:xfrm>
            <a:off x="3337560" y="2715768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7"/>
          <p:cNvSpPr/>
          <p:nvPr/>
        </p:nvSpPr>
        <p:spPr>
          <a:xfrm>
            <a:off x="3520440" y="2715768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7"/>
          <p:cNvSpPr/>
          <p:nvPr/>
        </p:nvSpPr>
        <p:spPr>
          <a:xfrm>
            <a:off x="3703320" y="2715768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7"/>
          <p:cNvSpPr/>
          <p:nvPr/>
        </p:nvSpPr>
        <p:spPr>
          <a:xfrm>
            <a:off x="3886200" y="2715768"/>
            <a:ext cx="141732" cy="141732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p7"/>
          <p:cNvSpPr/>
          <p:nvPr/>
        </p:nvSpPr>
        <p:spPr>
          <a:xfrm>
            <a:off x="2880360" y="2971800"/>
            <a:ext cx="4572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ECON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7"/>
          <p:cNvSpPr/>
          <p:nvPr/>
        </p:nvSpPr>
        <p:spPr>
          <a:xfrm>
            <a:off x="3337560" y="2990088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7"/>
          <p:cNvSpPr/>
          <p:nvPr/>
        </p:nvSpPr>
        <p:spPr>
          <a:xfrm>
            <a:off x="3520440" y="2990088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7"/>
          <p:cNvSpPr/>
          <p:nvPr/>
        </p:nvSpPr>
        <p:spPr>
          <a:xfrm>
            <a:off x="3703320" y="2990088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7"/>
          <p:cNvSpPr/>
          <p:nvPr/>
        </p:nvSpPr>
        <p:spPr>
          <a:xfrm>
            <a:off x="3886200" y="2990088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7"/>
          <p:cNvSpPr/>
          <p:nvPr/>
        </p:nvSpPr>
        <p:spPr>
          <a:xfrm>
            <a:off x="4754880" y="2651760"/>
            <a:ext cx="493776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00"/>
              <a:buFont typeface="DM Sans"/>
              <a:buNone/>
            </a:pPr>
            <a:r>
              <a:rPr b="0" i="0" lang="en-US" sz="100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GDP forecasts cut to ~0.5% in June (energy shock); unemployment heading to 4.0%. Henley: exit enquiries +16%, ranked “under pressure” (69.7).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7"/>
          <p:cNvSpPr/>
          <p:nvPr/>
        </p:nvSpPr>
        <p:spPr>
          <a:xfrm>
            <a:off x="9921240" y="2862072"/>
            <a:ext cx="726034" cy="246888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7"/>
          <p:cNvSpPr/>
          <p:nvPr/>
        </p:nvSpPr>
        <p:spPr>
          <a:xfrm>
            <a:off x="9921240" y="2862072"/>
            <a:ext cx="726034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ACT NOW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98" name="Google Shape;198;p7"/>
          <p:cNvCxnSpPr/>
          <p:nvPr/>
        </p:nvCxnSpPr>
        <p:spPr>
          <a:xfrm>
            <a:off x="640080" y="3392424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9" name="Google Shape;199;p7"/>
          <p:cNvSpPr/>
          <p:nvPr/>
        </p:nvSpPr>
        <p:spPr>
          <a:xfrm>
            <a:off x="640080" y="3611880"/>
            <a:ext cx="21031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500"/>
              <a:buFont typeface="Playfair Display"/>
              <a:buNone/>
            </a:pPr>
            <a:r>
              <a:rPr b="1" i="1" lang="en-US" sz="15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France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7"/>
          <p:cNvSpPr/>
          <p:nvPr/>
        </p:nvSpPr>
        <p:spPr>
          <a:xfrm>
            <a:off x="2880360" y="3538728"/>
            <a:ext cx="4572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POL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7"/>
          <p:cNvSpPr/>
          <p:nvPr/>
        </p:nvSpPr>
        <p:spPr>
          <a:xfrm>
            <a:off x="3337560" y="3557016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7"/>
          <p:cNvSpPr/>
          <p:nvPr/>
        </p:nvSpPr>
        <p:spPr>
          <a:xfrm>
            <a:off x="3520440" y="3557016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7"/>
          <p:cNvSpPr/>
          <p:nvPr/>
        </p:nvSpPr>
        <p:spPr>
          <a:xfrm>
            <a:off x="3703320" y="3557016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7"/>
          <p:cNvSpPr/>
          <p:nvPr/>
        </p:nvSpPr>
        <p:spPr>
          <a:xfrm>
            <a:off x="3886200" y="3557016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7"/>
          <p:cNvSpPr/>
          <p:nvPr/>
        </p:nvSpPr>
        <p:spPr>
          <a:xfrm>
            <a:off x="2880360" y="3813048"/>
            <a:ext cx="4572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ECON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7"/>
          <p:cNvSpPr/>
          <p:nvPr/>
        </p:nvSpPr>
        <p:spPr>
          <a:xfrm>
            <a:off x="3337560" y="3831336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7"/>
          <p:cNvSpPr/>
          <p:nvPr/>
        </p:nvSpPr>
        <p:spPr>
          <a:xfrm>
            <a:off x="3520440" y="3831336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7"/>
          <p:cNvSpPr/>
          <p:nvPr/>
        </p:nvSpPr>
        <p:spPr>
          <a:xfrm>
            <a:off x="3703320" y="3831336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7"/>
          <p:cNvSpPr/>
          <p:nvPr/>
        </p:nvSpPr>
        <p:spPr>
          <a:xfrm>
            <a:off x="3886200" y="3831336"/>
            <a:ext cx="141732" cy="141732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7"/>
          <p:cNvSpPr/>
          <p:nvPr/>
        </p:nvSpPr>
        <p:spPr>
          <a:xfrm>
            <a:off x="4754880" y="3493008"/>
            <a:ext cx="493776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00"/>
              <a:buFont typeface="DM Sans"/>
              <a:buNone/>
            </a:pPr>
            <a:r>
              <a:rPr b="0" i="0" lang="en-US" sz="100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Record-low Macron approval; 2026 budget squeeze on affluent households. Henley: now a Top-15 source nationality, ranked “under pressure” (65.7).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7"/>
          <p:cNvSpPr/>
          <p:nvPr/>
        </p:nvSpPr>
        <p:spPr>
          <a:xfrm>
            <a:off x="9921240" y="3703320"/>
            <a:ext cx="726034" cy="246888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7"/>
          <p:cNvSpPr/>
          <p:nvPr/>
        </p:nvSpPr>
        <p:spPr>
          <a:xfrm>
            <a:off x="9921240" y="3703320"/>
            <a:ext cx="726034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ACT NOW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3" name="Google Shape;213;p7"/>
          <p:cNvCxnSpPr/>
          <p:nvPr/>
        </p:nvCxnSpPr>
        <p:spPr>
          <a:xfrm>
            <a:off x="640080" y="4233672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14" name="Google Shape;214;p7"/>
          <p:cNvSpPr/>
          <p:nvPr/>
        </p:nvSpPr>
        <p:spPr>
          <a:xfrm>
            <a:off x="640080" y="4453128"/>
            <a:ext cx="21031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500"/>
              <a:buFont typeface="Playfair Display"/>
              <a:buNone/>
            </a:pPr>
            <a:r>
              <a:rPr b="1" i="1" lang="en-US" sz="15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United Kingdom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7"/>
          <p:cNvSpPr/>
          <p:nvPr/>
        </p:nvSpPr>
        <p:spPr>
          <a:xfrm>
            <a:off x="2880360" y="4379976"/>
            <a:ext cx="4572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POL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7"/>
          <p:cNvSpPr/>
          <p:nvPr/>
        </p:nvSpPr>
        <p:spPr>
          <a:xfrm>
            <a:off x="3337560" y="4398264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7"/>
          <p:cNvSpPr/>
          <p:nvPr/>
        </p:nvSpPr>
        <p:spPr>
          <a:xfrm>
            <a:off x="3520440" y="4398264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7"/>
          <p:cNvSpPr/>
          <p:nvPr/>
        </p:nvSpPr>
        <p:spPr>
          <a:xfrm>
            <a:off x="3703320" y="4398264"/>
            <a:ext cx="141732" cy="141732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7"/>
          <p:cNvSpPr/>
          <p:nvPr/>
        </p:nvSpPr>
        <p:spPr>
          <a:xfrm>
            <a:off x="3886200" y="4398264"/>
            <a:ext cx="141732" cy="141732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p7"/>
          <p:cNvSpPr/>
          <p:nvPr/>
        </p:nvSpPr>
        <p:spPr>
          <a:xfrm>
            <a:off x="2880360" y="4654296"/>
            <a:ext cx="4572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ECON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7"/>
          <p:cNvSpPr/>
          <p:nvPr/>
        </p:nvSpPr>
        <p:spPr>
          <a:xfrm>
            <a:off x="3337560" y="4672584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7"/>
          <p:cNvSpPr/>
          <p:nvPr/>
        </p:nvSpPr>
        <p:spPr>
          <a:xfrm>
            <a:off x="3520440" y="4672584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7"/>
          <p:cNvSpPr/>
          <p:nvPr/>
        </p:nvSpPr>
        <p:spPr>
          <a:xfrm>
            <a:off x="3703320" y="4672584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7"/>
          <p:cNvSpPr/>
          <p:nvPr/>
        </p:nvSpPr>
        <p:spPr>
          <a:xfrm>
            <a:off x="3886200" y="4672584"/>
            <a:ext cx="141732" cy="141732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7"/>
          <p:cNvSpPr/>
          <p:nvPr/>
        </p:nvSpPr>
        <p:spPr>
          <a:xfrm>
            <a:off x="4754880" y="4334256"/>
            <a:ext cx="493776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00"/>
              <a:buFont typeface="DM Sans"/>
              <a:buNone/>
            </a:pPr>
            <a:r>
              <a:rPr b="0" i="0" lang="en-US" sz="100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Post-non-dom outflow continues (scale contested — Tax Justice Network pushes back); Henley scores UK 68.3, “under pressure”. Manage non-EU friction.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7"/>
          <p:cNvSpPr/>
          <p:nvPr/>
        </p:nvSpPr>
        <p:spPr>
          <a:xfrm>
            <a:off x="9921240" y="4544568"/>
            <a:ext cx="726034" cy="24688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1E30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7"/>
          <p:cNvSpPr/>
          <p:nvPr/>
        </p:nvSpPr>
        <p:spPr>
          <a:xfrm>
            <a:off x="9921240" y="4544568"/>
            <a:ext cx="726034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CAPTURE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28" name="Google Shape;228;p7"/>
          <p:cNvCxnSpPr/>
          <p:nvPr/>
        </p:nvCxnSpPr>
        <p:spPr>
          <a:xfrm>
            <a:off x="640080" y="5074920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9" name="Google Shape;229;p7"/>
          <p:cNvSpPr/>
          <p:nvPr/>
        </p:nvSpPr>
        <p:spPr>
          <a:xfrm>
            <a:off x="640080" y="5294376"/>
            <a:ext cx="210312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500"/>
              <a:buFont typeface="Playfair Display"/>
              <a:buNone/>
            </a:pPr>
            <a:r>
              <a:rPr b="1" i="1" lang="en-US" sz="15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Netherlands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7"/>
          <p:cNvSpPr/>
          <p:nvPr/>
        </p:nvSpPr>
        <p:spPr>
          <a:xfrm>
            <a:off x="2880360" y="5221224"/>
            <a:ext cx="4572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POL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/>
          <p:nvPr/>
        </p:nvSpPr>
        <p:spPr>
          <a:xfrm>
            <a:off x="3337560" y="5239512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7"/>
          <p:cNvSpPr/>
          <p:nvPr/>
        </p:nvSpPr>
        <p:spPr>
          <a:xfrm>
            <a:off x="3520440" y="5239512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7"/>
          <p:cNvSpPr/>
          <p:nvPr/>
        </p:nvSpPr>
        <p:spPr>
          <a:xfrm>
            <a:off x="3703320" y="5239512"/>
            <a:ext cx="141732" cy="141732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7"/>
          <p:cNvSpPr/>
          <p:nvPr/>
        </p:nvSpPr>
        <p:spPr>
          <a:xfrm>
            <a:off x="3886200" y="5239512"/>
            <a:ext cx="141732" cy="141732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p7"/>
          <p:cNvSpPr/>
          <p:nvPr/>
        </p:nvSpPr>
        <p:spPr>
          <a:xfrm>
            <a:off x="2880360" y="5495544"/>
            <a:ext cx="4572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ECON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7"/>
          <p:cNvSpPr/>
          <p:nvPr/>
        </p:nvSpPr>
        <p:spPr>
          <a:xfrm>
            <a:off x="3337560" y="5513832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7"/>
          <p:cNvSpPr/>
          <p:nvPr/>
        </p:nvSpPr>
        <p:spPr>
          <a:xfrm>
            <a:off x="3520440" y="5513832"/>
            <a:ext cx="141732" cy="14173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7"/>
          <p:cNvSpPr/>
          <p:nvPr/>
        </p:nvSpPr>
        <p:spPr>
          <a:xfrm>
            <a:off x="3703320" y="5513832"/>
            <a:ext cx="141732" cy="141732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7"/>
          <p:cNvSpPr/>
          <p:nvPr/>
        </p:nvSpPr>
        <p:spPr>
          <a:xfrm>
            <a:off x="3886200" y="5513832"/>
            <a:ext cx="141732" cy="141732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p7"/>
          <p:cNvSpPr/>
          <p:nvPr/>
        </p:nvSpPr>
        <p:spPr>
          <a:xfrm>
            <a:off x="4754880" y="5175504"/>
            <a:ext cx="4937760" cy="7132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00"/>
              <a:buFont typeface="DM Sans"/>
              <a:buNone/>
            </a:pPr>
            <a:r>
              <a:rPr b="0" i="0" lang="en-US" sz="100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Housing shortage now 410k homes (4.8% of stock); purchases in Spain +10.5% YoY — pull-through demand, not crisis (Henley scores NL 72.8 at home).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7"/>
          <p:cNvSpPr/>
          <p:nvPr/>
        </p:nvSpPr>
        <p:spPr>
          <a:xfrm>
            <a:off x="9921240" y="5385816"/>
            <a:ext cx="952805" cy="246888"/>
          </a:xfrm>
          <a:prstGeom prst="rect">
            <a:avLst/>
          </a:prstGeom>
          <a:solidFill>
            <a:srgbClr val="1E30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7"/>
          <p:cNvSpPr/>
          <p:nvPr/>
        </p:nvSpPr>
        <p:spPr>
          <a:xfrm>
            <a:off x="9921240" y="5385816"/>
            <a:ext cx="952805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DOUBLE DOWN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7"/>
          <p:cNvSpPr/>
          <p:nvPr/>
        </p:nvSpPr>
        <p:spPr>
          <a:xfrm>
            <a:off x="640080" y="6089904"/>
            <a:ext cx="109728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50"/>
              <a:buFont typeface="DM Sans"/>
              <a:buNone/>
            </a:pPr>
            <a:r>
              <a:rPr b="0" i="1" lang="en-US" sz="8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POL = political   ·   ECON = economic   ·   gauges are a Taolis synthesis of the cited evidence</a:t>
            </a:r>
            <a:endParaRPr b="0" i="0" sz="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7"/>
          <p:cNvSpPr/>
          <p:nvPr/>
        </p:nvSpPr>
        <p:spPr>
          <a:xfrm>
            <a:off x="640080" y="645566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TAOLIS  ·  MARKET PULSE  ·  JUNE 2026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7"/>
          <p:cNvSpPr/>
          <p:nvPr/>
        </p:nvSpPr>
        <p:spPr>
          <a:xfrm>
            <a:off x="10637215" y="6455664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05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"/>
          <p:cNvSpPr/>
          <p:nvPr/>
        </p:nvSpPr>
        <p:spPr>
          <a:xfrm>
            <a:off x="640080" y="484632"/>
            <a:ext cx="118872" cy="11887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8"/>
          <p:cNvSpPr/>
          <p:nvPr/>
        </p:nvSpPr>
        <p:spPr>
          <a:xfrm>
            <a:off x="868680" y="39319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WHERE TO ACT THIS MONTH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8"/>
          <p:cNvSpPr/>
          <p:nvPr/>
        </p:nvSpPr>
        <p:spPr>
          <a:xfrm>
            <a:off x="640080" y="786384"/>
            <a:ext cx="10881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3000"/>
              <a:buFont typeface="Playfair Display"/>
              <a:buNone/>
            </a:pPr>
            <a:r>
              <a:rPr b="1" i="1" lang="en-US" sz="30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Your shortlist for June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8"/>
          <p:cNvSpPr/>
          <p:nvPr/>
        </p:nvSpPr>
        <p:spPr>
          <a:xfrm>
            <a:off x="640080" y="1444752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250"/>
              <a:buFont typeface="DM Sans"/>
              <a:buNone/>
            </a:pPr>
            <a:r>
              <a:rPr b="0" i="0" lang="en-US" sz="12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Ranked by the strength of this month's signal.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8"/>
          <p:cNvSpPr/>
          <p:nvPr/>
        </p:nvSpPr>
        <p:spPr>
          <a:xfrm>
            <a:off x="640080" y="1993392"/>
            <a:ext cx="8229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B9B2B"/>
              </a:buClr>
              <a:buSzPts val="4400"/>
              <a:buFont typeface="Playfair Display"/>
              <a:buNone/>
            </a:pPr>
            <a:r>
              <a:rPr b="1" i="1" lang="en-US" sz="4400" u="none" cap="none" strike="noStrike">
                <a:solidFill>
                  <a:srgbClr val="CB9B2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1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8"/>
          <p:cNvSpPr/>
          <p:nvPr/>
        </p:nvSpPr>
        <p:spPr>
          <a:xfrm>
            <a:off x="1600200" y="2029968"/>
            <a:ext cx="45720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800"/>
              <a:buFont typeface="Playfair Display"/>
              <a:buNone/>
            </a:pPr>
            <a:r>
              <a:rPr b="1" i="1" lang="en-US" sz="18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Germany &amp; France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8"/>
          <p:cNvSpPr/>
          <p:nvPr/>
        </p:nvSpPr>
        <p:spPr>
          <a:xfrm>
            <a:off x="1627632" y="2450592"/>
            <a:ext cx="726034" cy="246888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8"/>
          <p:cNvSpPr/>
          <p:nvPr/>
        </p:nvSpPr>
        <p:spPr>
          <a:xfrm>
            <a:off x="1627632" y="2450592"/>
            <a:ext cx="726034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ACT NOW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8"/>
          <p:cNvSpPr/>
          <p:nvPr/>
        </p:nvSpPr>
        <p:spPr>
          <a:xfrm>
            <a:off x="5212080" y="2048256"/>
            <a:ext cx="6339535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100"/>
              <a:buFont typeface="DM Sans"/>
              <a:buNone/>
            </a:pPr>
            <a:r>
              <a:rPr b="0" i="0" lang="en-US" sz="110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Instability is converting to action within quarters. Lead with sunshine, healthcare, security and “more life” — push German- and French-language journeys hard.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0" name="Google Shape;260;p8"/>
          <p:cNvCxnSpPr/>
          <p:nvPr/>
        </p:nvCxnSpPr>
        <p:spPr>
          <a:xfrm>
            <a:off x="640080" y="2935224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1" name="Google Shape;261;p8"/>
          <p:cNvSpPr/>
          <p:nvPr/>
        </p:nvSpPr>
        <p:spPr>
          <a:xfrm>
            <a:off x="640080" y="2980944"/>
            <a:ext cx="8229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B9B2B"/>
              </a:buClr>
              <a:buSzPts val="4400"/>
              <a:buFont typeface="Playfair Display"/>
              <a:buNone/>
            </a:pPr>
            <a:r>
              <a:rPr b="1" i="1" lang="en-US" sz="4400" u="none" cap="none" strike="noStrike">
                <a:solidFill>
                  <a:srgbClr val="CB9B2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2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8"/>
          <p:cNvSpPr/>
          <p:nvPr/>
        </p:nvSpPr>
        <p:spPr>
          <a:xfrm>
            <a:off x="1600200" y="3017520"/>
            <a:ext cx="45720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800"/>
              <a:buFont typeface="Playfair Display"/>
              <a:buNone/>
            </a:pPr>
            <a:r>
              <a:rPr b="1" i="1" lang="en-US" sz="18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Netherlands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8"/>
          <p:cNvSpPr/>
          <p:nvPr/>
        </p:nvSpPr>
        <p:spPr>
          <a:xfrm>
            <a:off x="1627632" y="3438144"/>
            <a:ext cx="952805" cy="246888"/>
          </a:xfrm>
          <a:prstGeom prst="rect">
            <a:avLst/>
          </a:prstGeom>
          <a:solidFill>
            <a:srgbClr val="1E30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8"/>
          <p:cNvSpPr/>
          <p:nvPr/>
        </p:nvSpPr>
        <p:spPr>
          <a:xfrm>
            <a:off x="1627632" y="3438144"/>
            <a:ext cx="952805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DOUBLE DOWN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8"/>
          <p:cNvSpPr/>
          <p:nvPr/>
        </p:nvSpPr>
        <p:spPr>
          <a:xfrm>
            <a:off x="5212080" y="3035808"/>
            <a:ext cx="6339535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100"/>
              <a:buFont typeface="DM Sans"/>
              <a:buNone/>
            </a:pPr>
            <a:r>
              <a:rPr b="0" i="0" lang="en-US" sz="110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Real momentum and an EU-frictionless buyer. Deepen Dutch listings, content and advisor capacity while it's hot.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6" name="Google Shape;266;p8"/>
          <p:cNvCxnSpPr/>
          <p:nvPr/>
        </p:nvCxnSpPr>
        <p:spPr>
          <a:xfrm>
            <a:off x="640080" y="3922776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7" name="Google Shape;267;p8"/>
          <p:cNvSpPr/>
          <p:nvPr/>
        </p:nvSpPr>
        <p:spPr>
          <a:xfrm>
            <a:off x="640080" y="3968496"/>
            <a:ext cx="8229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B9B2B"/>
              </a:buClr>
              <a:buSzPts val="4400"/>
              <a:buFont typeface="Playfair Display"/>
              <a:buNone/>
            </a:pPr>
            <a:r>
              <a:rPr b="1" i="1" lang="en-US" sz="4400" u="none" cap="none" strike="noStrike">
                <a:solidFill>
                  <a:srgbClr val="CB9B2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3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8"/>
          <p:cNvSpPr/>
          <p:nvPr/>
        </p:nvSpPr>
        <p:spPr>
          <a:xfrm>
            <a:off x="1600200" y="4005072"/>
            <a:ext cx="45720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800"/>
              <a:buFont typeface="Playfair Display"/>
              <a:buNone/>
            </a:pPr>
            <a:r>
              <a:rPr b="1" i="1" lang="en-US" sz="18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United Kingdom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8"/>
          <p:cNvSpPr/>
          <p:nvPr/>
        </p:nvSpPr>
        <p:spPr>
          <a:xfrm>
            <a:off x="1627632" y="4425696"/>
            <a:ext cx="726034" cy="24688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1E30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8"/>
          <p:cNvSpPr/>
          <p:nvPr/>
        </p:nvSpPr>
        <p:spPr>
          <a:xfrm>
            <a:off x="1627632" y="4425696"/>
            <a:ext cx="726034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CAPTURE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8"/>
          <p:cNvSpPr/>
          <p:nvPr/>
        </p:nvSpPr>
        <p:spPr>
          <a:xfrm>
            <a:off x="5212080" y="4023360"/>
            <a:ext cx="6339535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100"/>
              <a:buFont typeface="DM Sans"/>
              <a:buNone/>
            </a:pPr>
            <a:r>
              <a:rPr b="0" i="0" lang="en-US" sz="110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Exodus-level intent, but now non-EU. Pre-empt 90/180-day &amp; ETIAS worries with clear guidance, and reassure that the stalled non-EU tax doesn't touch EU buyers anyway.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2" name="Google Shape;272;p8"/>
          <p:cNvCxnSpPr/>
          <p:nvPr/>
        </p:nvCxnSpPr>
        <p:spPr>
          <a:xfrm>
            <a:off x="640080" y="4910328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3" name="Google Shape;273;p8"/>
          <p:cNvSpPr/>
          <p:nvPr/>
        </p:nvSpPr>
        <p:spPr>
          <a:xfrm>
            <a:off x="640080" y="4956048"/>
            <a:ext cx="822960" cy="8229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CB9B2B"/>
              </a:buClr>
              <a:buSzPts val="4400"/>
              <a:buFont typeface="Playfair Display"/>
              <a:buNone/>
            </a:pPr>
            <a:r>
              <a:rPr b="1" i="1" lang="en-US" sz="4400" u="none" cap="none" strike="noStrike">
                <a:solidFill>
                  <a:srgbClr val="CB9B2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4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8"/>
          <p:cNvSpPr/>
          <p:nvPr/>
        </p:nvSpPr>
        <p:spPr>
          <a:xfrm>
            <a:off x="1600200" y="4992624"/>
            <a:ext cx="4572000" cy="36576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800"/>
              <a:buFont typeface="Playfair Display"/>
              <a:buNone/>
            </a:pPr>
            <a:r>
              <a:rPr b="1" i="1" lang="en-US" sz="18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Poland &amp; Italy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8"/>
          <p:cNvSpPr/>
          <p:nvPr/>
        </p:nvSpPr>
        <p:spPr>
          <a:xfrm>
            <a:off x="1627632" y="5413248"/>
            <a:ext cx="612648" cy="246888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8"/>
          <p:cNvSpPr/>
          <p:nvPr/>
        </p:nvSpPr>
        <p:spPr>
          <a:xfrm>
            <a:off x="1627632" y="5413248"/>
            <a:ext cx="612648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WATCH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8"/>
          <p:cNvSpPr/>
          <p:nvPr/>
        </p:nvSpPr>
        <p:spPr>
          <a:xfrm>
            <a:off x="5212080" y="5010912"/>
            <a:ext cx="6339535" cy="868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100"/>
              <a:buFont typeface="DM Sans"/>
              <a:buNone/>
            </a:pPr>
            <a:r>
              <a:rPr b="0" i="0" lang="en-US" sz="110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Rising EU markets without the crisis baggage. Light-touch ads and landing pages — cheap to probe before committing real budget.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8"/>
          <p:cNvSpPr/>
          <p:nvPr/>
        </p:nvSpPr>
        <p:spPr>
          <a:xfrm>
            <a:off x="640080" y="645566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TAOLIS  ·  MARKET PULSE  ·  JUNE 2026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8"/>
          <p:cNvSpPr/>
          <p:nvPr/>
        </p:nvSpPr>
        <p:spPr>
          <a:xfrm>
            <a:off x="10637215" y="6455664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06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9"/>
          <p:cNvSpPr/>
          <p:nvPr/>
        </p:nvSpPr>
        <p:spPr>
          <a:xfrm>
            <a:off x="640080" y="484632"/>
            <a:ext cx="118872" cy="11887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p9"/>
          <p:cNvSpPr/>
          <p:nvPr/>
        </p:nvSpPr>
        <p:spPr>
          <a:xfrm>
            <a:off x="868680" y="39319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SEGMENTATION · ZONE &amp; BUDGET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9"/>
          <p:cNvSpPr/>
          <p:nvPr/>
        </p:nvSpPr>
        <p:spPr>
          <a:xfrm>
            <a:off x="640080" y="786384"/>
            <a:ext cx="10881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3000"/>
              <a:buFont typeface="Playfair Display"/>
              <a:buNone/>
            </a:pPr>
            <a:r>
              <a:rPr b="1" i="1" lang="en-US" sz="30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Where in Spain, and at what price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9"/>
          <p:cNvSpPr/>
          <p:nvPr/>
        </p:nvSpPr>
        <p:spPr>
          <a:xfrm>
            <a:off x="640080" y="1444752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250"/>
              <a:buFont typeface="DM Sans"/>
              <a:buNone/>
            </a:pPr>
            <a:r>
              <a:rPr b="0" i="0" lang="en-US" sz="12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Which zones pull foreign demand, and which budget tiers are moving — mapped to your range.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9"/>
          <p:cNvSpPr/>
          <p:nvPr/>
        </p:nvSpPr>
        <p:spPr>
          <a:xfrm>
            <a:off x="640080" y="2011680"/>
            <a:ext cx="521208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FOREIGN-BUYER SHARE BY ZONE · Q4'25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9"/>
          <p:cNvSpPr/>
          <p:nvPr/>
        </p:nvSpPr>
        <p:spPr>
          <a:xfrm>
            <a:off x="640080" y="2354580"/>
            <a:ext cx="1417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Alicante / C. Blanca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1" name="Google Shape;291;p9"/>
          <p:cNvSpPr/>
          <p:nvPr/>
        </p:nvSpPr>
        <p:spPr>
          <a:xfrm>
            <a:off x="2057400" y="2395728"/>
            <a:ext cx="3154680" cy="192024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9"/>
          <p:cNvSpPr/>
          <p:nvPr/>
        </p:nvSpPr>
        <p:spPr>
          <a:xfrm>
            <a:off x="2057400" y="2395728"/>
            <a:ext cx="3007462" cy="192024"/>
          </a:xfrm>
          <a:prstGeom prst="rect">
            <a:avLst/>
          </a:prstGeom>
          <a:solidFill>
            <a:srgbClr val="1E30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9"/>
          <p:cNvSpPr/>
          <p:nvPr/>
        </p:nvSpPr>
        <p:spPr>
          <a:xfrm>
            <a:off x="5257800" y="2354580"/>
            <a:ext cx="566928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42.9%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9"/>
          <p:cNvSpPr/>
          <p:nvPr/>
        </p:nvSpPr>
        <p:spPr>
          <a:xfrm>
            <a:off x="640080" y="2811780"/>
            <a:ext cx="1417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Málaga / C. del Sol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9"/>
          <p:cNvSpPr/>
          <p:nvPr/>
        </p:nvSpPr>
        <p:spPr>
          <a:xfrm>
            <a:off x="2057400" y="2852928"/>
            <a:ext cx="3154680" cy="192024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9"/>
          <p:cNvSpPr/>
          <p:nvPr/>
        </p:nvSpPr>
        <p:spPr>
          <a:xfrm>
            <a:off x="2057400" y="2852928"/>
            <a:ext cx="2180234" cy="192024"/>
          </a:xfrm>
          <a:prstGeom prst="rect">
            <a:avLst/>
          </a:prstGeom>
          <a:solidFill>
            <a:srgbClr val="1E30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9"/>
          <p:cNvSpPr/>
          <p:nvPr/>
        </p:nvSpPr>
        <p:spPr>
          <a:xfrm>
            <a:off x="5257800" y="2811780"/>
            <a:ext cx="566928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31.1%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9"/>
          <p:cNvSpPr/>
          <p:nvPr/>
        </p:nvSpPr>
        <p:spPr>
          <a:xfrm>
            <a:off x="640080" y="3268980"/>
            <a:ext cx="1417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Murcia / C. Cálida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9"/>
          <p:cNvSpPr/>
          <p:nvPr/>
        </p:nvSpPr>
        <p:spPr>
          <a:xfrm>
            <a:off x="2057400" y="3310128"/>
            <a:ext cx="3154680" cy="192024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9"/>
          <p:cNvSpPr/>
          <p:nvPr/>
        </p:nvSpPr>
        <p:spPr>
          <a:xfrm>
            <a:off x="2057400" y="3310128"/>
            <a:ext cx="1451153" cy="192024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9"/>
          <p:cNvSpPr/>
          <p:nvPr/>
        </p:nvSpPr>
        <p:spPr>
          <a:xfrm>
            <a:off x="5257800" y="3268980"/>
            <a:ext cx="566928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20.7%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9"/>
          <p:cNvSpPr/>
          <p:nvPr/>
        </p:nvSpPr>
        <p:spPr>
          <a:xfrm>
            <a:off x="640080" y="3726180"/>
            <a:ext cx="1417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Spain average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9"/>
          <p:cNvSpPr/>
          <p:nvPr/>
        </p:nvSpPr>
        <p:spPr>
          <a:xfrm>
            <a:off x="2057400" y="3767328"/>
            <a:ext cx="3154680" cy="192024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9"/>
          <p:cNvSpPr/>
          <p:nvPr/>
        </p:nvSpPr>
        <p:spPr>
          <a:xfrm>
            <a:off x="2057400" y="3767328"/>
            <a:ext cx="946404" cy="192024"/>
          </a:xfrm>
          <a:prstGeom prst="rect">
            <a:avLst/>
          </a:prstGeom>
          <a:solidFill>
            <a:srgbClr val="6E768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9"/>
          <p:cNvSpPr/>
          <p:nvPr/>
        </p:nvSpPr>
        <p:spPr>
          <a:xfrm>
            <a:off x="5257800" y="3726180"/>
            <a:ext cx="566928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13.5%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9"/>
          <p:cNvSpPr/>
          <p:nvPr/>
        </p:nvSpPr>
        <p:spPr>
          <a:xfrm>
            <a:off x="640080" y="4270248"/>
            <a:ext cx="5212080" cy="640080"/>
          </a:xfrm>
          <a:prstGeom prst="rect">
            <a:avLst/>
          </a:prstGeom>
          <a:solidFill>
            <a:srgbClr val="F4F6F9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9"/>
          <p:cNvSpPr/>
          <p:nvPr/>
        </p:nvSpPr>
        <p:spPr>
          <a:xfrm>
            <a:off x="822960" y="4270248"/>
            <a:ext cx="484632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Murcia is ~40% cheaper than the Costa del Sol </a:t>
            </a: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— headroom to grow, value as the core pitch.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9"/>
          <p:cNvSpPr/>
          <p:nvPr/>
        </p:nvSpPr>
        <p:spPr>
          <a:xfrm>
            <a:off x="6400800" y="2011680"/>
            <a:ext cx="515081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BUDGET TIERS IN PLAY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9"/>
          <p:cNvSpPr/>
          <p:nvPr/>
        </p:nvSpPr>
        <p:spPr>
          <a:xfrm>
            <a:off x="6400800" y="2331720"/>
            <a:ext cx="5150815" cy="713232"/>
          </a:xfrm>
          <a:prstGeom prst="rect">
            <a:avLst/>
          </a:prstGeom>
          <a:solidFill>
            <a:srgbClr val="1E30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9"/>
          <p:cNvSpPr/>
          <p:nvPr/>
        </p:nvSpPr>
        <p:spPr>
          <a:xfrm>
            <a:off x="6629400" y="2395728"/>
            <a:ext cx="4693615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B9B2B"/>
              </a:buClr>
              <a:buSzPts val="2000"/>
              <a:buFont typeface="Playfair Display"/>
              <a:buNone/>
            </a:pPr>
            <a:r>
              <a:rPr b="1" i="1" lang="en-US" sz="2000" u="none" cap="none" strike="noStrike">
                <a:solidFill>
                  <a:srgbClr val="CB9B2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€3,465</a:t>
            </a:r>
            <a:r>
              <a:rPr b="0" i="1" lang="en-US" sz="1300" u="none" cap="none" strike="noStrike">
                <a:solidFill>
                  <a:srgbClr val="C7CED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 vs  </a:t>
            </a:r>
            <a:r>
              <a:rPr b="1" i="1" lang="en-US" sz="2000" u="none" cap="none" strike="noStrik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€1,804</a:t>
            </a:r>
            <a:r>
              <a:rPr b="0" i="1" lang="en-US" sz="1200" u="none" cap="none" strike="noStrike">
                <a:solidFill>
                  <a:srgbClr val="C7CED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 /m²</a:t>
            </a:r>
            <a:endParaRPr b="0" i="0" sz="2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9"/>
          <p:cNvSpPr/>
          <p:nvPr/>
        </p:nvSpPr>
        <p:spPr>
          <a:xfrm>
            <a:off x="6629400" y="2724912"/>
            <a:ext cx="4693615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C7CEDB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C7CEDB"/>
                </a:solidFill>
                <a:latin typeface="DM Sans"/>
                <a:ea typeface="DM Sans"/>
                <a:cs typeface="DM Sans"/>
                <a:sym typeface="DM Sans"/>
              </a:rPr>
              <a:t>Non-resident foreign spend vs domestic — they're not competing for the same homes.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9"/>
          <p:cNvSpPr/>
          <p:nvPr/>
        </p:nvSpPr>
        <p:spPr>
          <a:xfrm>
            <a:off x="6400800" y="3246120"/>
            <a:ext cx="1371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€440–600K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9"/>
          <p:cNvSpPr/>
          <p:nvPr/>
        </p:nvSpPr>
        <p:spPr>
          <a:xfrm>
            <a:off x="7818120" y="3246120"/>
            <a:ext cx="3733495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Entry-mid · Las Vistas, Oasis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14" name="Google Shape;314;p9"/>
          <p:cNvCxnSpPr/>
          <p:nvPr/>
        </p:nvCxnSpPr>
        <p:spPr>
          <a:xfrm>
            <a:off x="6400800" y="3611880"/>
            <a:ext cx="515081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5" name="Google Shape;315;p9"/>
          <p:cNvSpPr/>
          <p:nvPr/>
        </p:nvSpPr>
        <p:spPr>
          <a:xfrm>
            <a:off x="6400800" y="3703320"/>
            <a:ext cx="1371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€600–900K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9"/>
          <p:cNvSpPr/>
          <p:nvPr/>
        </p:nvSpPr>
        <p:spPr>
          <a:xfrm>
            <a:off x="7818120" y="3703320"/>
            <a:ext cx="3733495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Upper-mid · new-build sweet spot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17" name="Google Shape;317;p9"/>
          <p:cNvCxnSpPr/>
          <p:nvPr/>
        </p:nvCxnSpPr>
        <p:spPr>
          <a:xfrm>
            <a:off x="6400800" y="4069080"/>
            <a:ext cx="515081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18" name="Google Shape;318;p9"/>
          <p:cNvSpPr/>
          <p:nvPr/>
        </p:nvSpPr>
        <p:spPr>
          <a:xfrm>
            <a:off x="6400800" y="4160520"/>
            <a:ext cx="1371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€0.9–2.5M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9"/>
          <p:cNvSpPr/>
          <p:nvPr/>
        </p:nvSpPr>
        <p:spPr>
          <a:xfrm>
            <a:off x="7818120" y="4160520"/>
            <a:ext cx="3733495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Premium · Fairway, Santolina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20" name="Google Shape;320;p9"/>
          <p:cNvCxnSpPr/>
          <p:nvPr/>
        </p:nvCxnSpPr>
        <p:spPr>
          <a:xfrm>
            <a:off x="6400800" y="4526280"/>
            <a:ext cx="515081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1" name="Google Shape;321;p9"/>
          <p:cNvSpPr/>
          <p:nvPr/>
        </p:nvSpPr>
        <p:spPr>
          <a:xfrm>
            <a:off x="6400800" y="4617720"/>
            <a:ext cx="13716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&gt;€2.5M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9"/>
          <p:cNvSpPr/>
          <p:nvPr/>
        </p:nvSpPr>
        <p:spPr>
          <a:xfrm>
            <a:off x="7818120" y="4617720"/>
            <a:ext cx="3733495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Super-prime · 62% foreign, cash-driven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23" name="Google Shape;323;p9"/>
          <p:cNvCxnSpPr/>
          <p:nvPr/>
        </p:nvCxnSpPr>
        <p:spPr>
          <a:xfrm>
            <a:off x="6400800" y="4983480"/>
            <a:ext cx="515081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24" name="Google Shape;324;p9"/>
          <p:cNvSpPr/>
          <p:nvPr/>
        </p:nvSpPr>
        <p:spPr>
          <a:xfrm>
            <a:off x="6400800" y="5120640"/>
            <a:ext cx="5150815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Lead mid-tier new-build </a:t>
            </a: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for the EU lifestyle wave — Belgians, Dutch and Poles over-index on new-build.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9"/>
          <p:cNvSpPr/>
          <p:nvPr/>
        </p:nvSpPr>
        <p:spPr>
          <a:xfrm>
            <a:off x="640080" y="645566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TAOLIS  ·  MARKET PULSE  ·  JUNE 2026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9"/>
          <p:cNvSpPr/>
          <p:nvPr/>
        </p:nvSpPr>
        <p:spPr>
          <a:xfrm>
            <a:off x="10637215" y="6455664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07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0"/>
          <p:cNvSpPr/>
          <p:nvPr/>
        </p:nvSpPr>
        <p:spPr>
          <a:xfrm>
            <a:off x="640080" y="484632"/>
            <a:ext cx="118872" cy="11887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10"/>
          <p:cNvSpPr/>
          <p:nvPr/>
        </p:nvSpPr>
        <p:spPr>
          <a:xfrm>
            <a:off x="868680" y="39319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OFFICIAL SCOREBOARD · Q4 2025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10"/>
          <p:cNvSpPr/>
          <p:nvPr/>
        </p:nvSpPr>
        <p:spPr>
          <a:xfrm>
            <a:off x="640080" y="786384"/>
            <a:ext cx="10881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3000"/>
              <a:buFont typeface="Playfair Display"/>
              <a:buNone/>
            </a:pPr>
            <a:r>
              <a:rPr b="1" i="1" lang="en-US" sz="30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The slow confirmation layer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5" name="Google Shape;335;p10"/>
          <p:cNvSpPr/>
          <p:nvPr/>
        </p:nvSpPr>
        <p:spPr>
          <a:xfrm>
            <a:off x="640080" y="1444752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250"/>
              <a:buFont typeface="DM Sans"/>
              <a:buNone/>
            </a:pPr>
            <a:r>
              <a:rPr b="0" i="0" lang="en-US" sz="12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The hard “who actually bought” data — share, average price and property type by nationality. Lags a quarter or two.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p10"/>
          <p:cNvSpPr/>
          <p:nvPr/>
        </p:nvSpPr>
        <p:spPr>
          <a:xfrm>
            <a:off x="640080" y="2011680"/>
            <a:ext cx="521208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FOREIGN-BUYER SHARE OF ALL TRANSACTIONS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10"/>
          <p:cNvSpPr/>
          <p:nvPr/>
        </p:nvSpPr>
        <p:spPr>
          <a:xfrm>
            <a:off x="640080" y="2354580"/>
            <a:ext cx="1417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United Kingdom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p10"/>
          <p:cNvSpPr/>
          <p:nvPr/>
        </p:nvSpPr>
        <p:spPr>
          <a:xfrm>
            <a:off x="2057400" y="2395728"/>
            <a:ext cx="3154680" cy="192024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10"/>
          <p:cNvSpPr/>
          <p:nvPr/>
        </p:nvSpPr>
        <p:spPr>
          <a:xfrm>
            <a:off x="2057400" y="2395728"/>
            <a:ext cx="2943131" cy="192024"/>
          </a:xfrm>
          <a:prstGeom prst="rect">
            <a:avLst/>
          </a:prstGeom>
          <a:solidFill>
            <a:srgbClr val="1E30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10"/>
          <p:cNvSpPr/>
          <p:nvPr/>
        </p:nvSpPr>
        <p:spPr>
          <a:xfrm>
            <a:off x="5257800" y="2354580"/>
            <a:ext cx="566928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7.9%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1" name="Google Shape;341;p10"/>
          <p:cNvSpPr/>
          <p:nvPr/>
        </p:nvSpPr>
        <p:spPr>
          <a:xfrm>
            <a:off x="640080" y="2811780"/>
            <a:ext cx="1417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Netherlands  ▲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2" name="Google Shape;342;p10"/>
          <p:cNvSpPr/>
          <p:nvPr/>
        </p:nvSpPr>
        <p:spPr>
          <a:xfrm>
            <a:off x="2057400" y="2852928"/>
            <a:ext cx="3154680" cy="192024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10"/>
          <p:cNvSpPr/>
          <p:nvPr/>
        </p:nvSpPr>
        <p:spPr>
          <a:xfrm>
            <a:off x="2057400" y="2852928"/>
            <a:ext cx="2512610" cy="192024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10"/>
          <p:cNvSpPr/>
          <p:nvPr/>
        </p:nvSpPr>
        <p:spPr>
          <a:xfrm>
            <a:off x="5257800" y="2811780"/>
            <a:ext cx="566928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6.8%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10"/>
          <p:cNvSpPr/>
          <p:nvPr/>
        </p:nvSpPr>
        <p:spPr>
          <a:xfrm>
            <a:off x="640080" y="3268980"/>
            <a:ext cx="1417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Germany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10"/>
          <p:cNvSpPr/>
          <p:nvPr/>
        </p:nvSpPr>
        <p:spPr>
          <a:xfrm>
            <a:off x="2057400" y="3310128"/>
            <a:ext cx="3154680" cy="192024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10"/>
          <p:cNvSpPr/>
          <p:nvPr/>
        </p:nvSpPr>
        <p:spPr>
          <a:xfrm>
            <a:off x="2057400" y="3310128"/>
            <a:ext cx="2468073" cy="192024"/>
          </a:xfrm>
          <a:prstGeom prst="rect">
            <a:avLst/>
          </a:prstGeom>
          <a:solidFill>
            <a:srgbClr val="1E30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10"/>
          <p:cNvSpPr/>
          <p:nvPr/>
        </p:nvSpPr>
        <p:spPr>
          <a:xfrm>
            <a:off x="5257800" y="3268980"/>
            <a:ext cx="566928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6.7%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9" name="Google Shape;349;p10"/>
          <p:cNvSpPr/>
          <p:nvPr/>
        </p:nvSpPr>
        <p:spPr>
          <a:xfrm>
            <a:off x="640080" y="3726180"/>
            <a:ext cx="1417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France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0" name="Google Shape;350;p10"/>
          <p:cNvSpPr/>
          <p:nvPr/>
        </p:nvSpPr>
        <p:spPr>
          <a:xfrm>
            <a:off x="2057400" y="3767328"/>
            <a:ext cx="3154680" cy="192024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10"/>
          <p:cNvSpPr/>
          <p:nvPr/>
        </p:nvSpPr>
        <p:spPr>
          <a:xfrm>
            <a:off x="2057400" y="3767328"/>
            <a:ext cx="1829714" cy="192024"/>
          </a:xfrm>
          <a:prstGeom prst="rect">
            <a:avLst/>
          </a:prstGeom>
          <a:solidFill>
            <a:srgbClr val="1E30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10"/>
          <p:cNvSpPr/>
          <p:nvPr/>
        </p:nvSpPr>
        <p:spPr>
          <a:xfrm>
            <a:off x="5257800" y="3726180"/>
            <a:ext cx="566928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4.9%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10"/>
          <p:cNvSpPr/>
          <p:nvPr/>
        </p:nvSpPr>
        <p:spPr>
          <a:xfrm>
            <a:off x="640080" y="4183380"/>
            <a:ext cx="141732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Belgium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10"/>
          <p:cNvSpPr/>
          <p:nvPr/>
        </p:nvSpPr>
        <p:spPr>
          <a:xfrm>
            <a:off x="2057400" y="4224528"/>
            <a:ext cx="3154680" cy="192024"/>
          </a:xfrm>
          <a:prstGeom prst="rect">
            <a:avLst/>
          </a:prstGeom>
          <a:solidFill>
            <a:srgbClr val="DEE3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10"/>
          <p:cNvSpPr/>
          <p:nvPr/>
        </p:nvSpPr>
        <p:spPr>
          <a:xfrm>
            <a:off x="2057400" y="4224528"/>
            <a:ext cx="1625588" cy="192024"/>
          </a:xfrm>
          <a:prstGeom prst="rect">
            <a:avLst/>
          </a:prstGeom>
          <a:solidFill>
            <a:srgbClr val="1E305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10"/>
          <p:cNvSpPr/>
          <p:nvPr/>
        </p:nvSpPr>
        <p:spPr>
          <a:xfrm>
            <a:off x="5257800" y="4183380"/>
            <a:ext cx="566928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4.4%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7" name="Google Shape;357;p10"/>
          <p:cNvSpPr/>
          <p:nvPr/>
        </p:nvSpPr>
        <p:spPr>
          <a:xfrm>
            <a:off x="640080" y="4754880"/>
            <a:ext cx="5212080" cy="804672"/>
          </a:xfrm>
          <a:prstGeom prst="rect">
            <a:avLst/>
          </a:prstGeom>
          <a:solidFill>
            <a:srgbClr val="F4F6F9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10"/>
          <p:cNvSpPr/>
          <p:nvPr/>
        </p:nvSpPr>
        <p:spPr>
          <a:xfrm>
            <a:off x="822960" y="4754880"/>
            <a:ext cx="4846320" cy="80467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Dutch overtook Germans for #2 by volume </a:t>
            </a:r>
            <a:r>
              <a:rPr b="0" i="0" lang="en-US" sz="10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(+15.2% QoQ, +10.5% YoY) — the only major nationality rising on every measure.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10"/>
          <p:cNvSpPr/>
          <p:nvPr/>
        </p:nvSpPr>
        <p:spPr>
          <a:xfrm>
            <a:off x="640080" y="5632704"/>
            <a:ext cx="521208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1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Share: Registradores Q4 2025. Q1 2026 flash: 24,791 foreign purchases, −3.2% YoY — 4th-best Q1 ever; 58.3% EU buyers (pub. May 2026).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10"/>
          <p:cNvSpPr/>
          <p:nvPr/>
        </p:nvSpPr>
        <p:spPr>
          <a:xfrm>
            <a:off x="6309360" y="2011680"/>
            <a:ext cx="5242255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950"/>
              <a:buFont typeface="DM Sans"/>
              <a:buNone/>
            </a:pPr>
            <a:r>
              <a:rPr b="1" i="0" lang="en-US" sz="9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AVG €/m² &amp; PROPERTY TYPE, BY NATIONALITY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10"/>
          <p:cNvSpPr/>
          <p:nvPr/>
        </p:nvSpPr>
        <p:spPr>
          <a:xfrm>
            <a:off x="6309360" y="2414016"/>
            <a:ext cx="17830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United Kingdom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10"/>
          <p:cNvSpPr/>
          <p:nvPr/>
        </p:nvSpPr>
        <p:spPr>
          <a:xfrm>
            <a:off x="8092440" y="2414016"/>
            <a:ext cx="114300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above avg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3" name="Google Shape;363;p10"/>
          <p:cNvSpPr/>
          <p:nvPr/>
        </p:nvSpPr>
        <p:spPr>
          <a:xfrm>
            <a:off x="9372600" y="2468880"/>
            <a:ext cx="669341" cy="24688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1E30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10"/>
          <p:cNvSpPr/>
          <p:nvPr/>
        </p:nvSpPr>
        <p:spPr>
          <a:xfrm>
            <a:off x="9372600" y="2468880"/>
            <a:ext cx="669341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RESALE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65" name="Google Shape;365;p10"/>
          <p:cNvCxnSpPr/>
          <p:nvPr/>
        </p:nvCxnSpPr>
        <p:spPr>
          <a:xfrm>
            <a:off x="6309360" y="2880360"/>
            <a:ext cx="524225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6" name="Google Shape;366;p10"/>
          <p:cNvSpPr/>
          <p:nvPr/>
        </p:nvSpPr>
        <p:spPr>
          <a:xfrm>
            <a:off x="6309360" y="2926080"/>
            <a:ext cx="17830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Germany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7" name="Google Shape;367;p10"/>
          <p:cNvSpPr/>
          <p:nvPr/>
        </p:nvSpPr>
        <p:spPr>
          <a:xfrm>
            <a:off x="8092440" y="2926080"/>
            <a:ext cx="114300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€3,559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10"/>
          <p:cNvSpPr/>
          <p:nvPr/>
        </p:nvSpPr>
        <p:spPr>
          <a:xfrm>
            <a:off x="9372600" y="2980944"/>
            <a:ext cx="669341" cy="24688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1E30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10"/>
          <p:cNvSpPr/>
          <p:nvPr/>
        </p:nvSpPr>
        <p:spPr>
          <a:xfrm>
            <a:off x="9372600" y="2980944"/>
            <a:ext cx="669341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RESALE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70" name="Google Shape;370;p10"/>
          <p:cNvCxnSpPr/>
          <p:nvPr/>
        </p:nvCxnSpPr>
        <p:spPr>
          <a:xfrm>
            <a:off x="6309360" y="3392424"/>
            <a:ext cx="524225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71" name="Google Shape;371;p10"/>
          <p:cNvSpPr/>
          <p:nvPr/>
        </p:nvSpPr>
        <p:spPr>
          <a:xfrm>
            <a:off x="6309360" y="3438144"/>
            <a:ext cx="17830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Netherlands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10"/>
          <p:cNvSpPr/>
          <p:nvPr/>
        </p:nvSpPr>
        <p:spPr>
          <a:xfrm>
            <a:off x="8092440" y="3438144"/>
            <a:ext cx="114300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above avg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10"/>
          <p:cNvSpPr/>
          <p:nvPr/>
        </p:nvSpPr>
        <p:spPr>
          <a:xfrm>
            <a:off x="9372600" y="3493008"/>
            <a:ext cx="1066190" cy="246888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10"/>
          <p:cNvSpPr/>
          <p:nvPr/>
        </p:nvSpPr>
        <p:spPr>
          <a:xfrm>
            <a:off x="9372600" y="3493008"/>
            <a:ext cx="106619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NEW-BUILD 30%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75" name="Google Shape;375;p10"/>
          <p:cNvCxnSpPr/>
          <p:nvPr/>
        </p:nvCxnSpPr>
        <p:spPr>
          <a:xfrm>
            <a:off x="6309360" y="3904488"/>
            <a:ext cx="524225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76" name="Google Shape;376;p10"/>
          <p:cNvSpPr/>
          <p:nvPr/>
        </p:nvSpPr>
        <p:spPr>
          <a:xfrm>
            <a:off x="6309360" y="3950208"/>
            <a:ext cx="17830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France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7" name="Google Shape;377;p10"/>
          <p:cNvSpPr/>
          <p:nvPr/>
        </p:nvSpPr>
        <p:spPr>
          <a:xfrm>
            <a:off x="8092440" y="3950208"/>
            <a:ext cx="114300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above avg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8" name="Google Shape;378;p10"/>
          <p:cNvSpPr/>
          <p:nvPr/>
        </p:nvSpPr>
        <p:spPr>
          <a:xfrm>
            <a:off x="9372600" y="4005072"/>
            <a:ext cx="669341" cy="246888"/>
          </a:xfrm>
          <a:prstGeom prst="rect">
            <a:avLst/>
          </a:prstGeom>
          <a:solidFill>
            <a:srgbClr val="FFFFFF"/>
          </a:solidFill>
          <a:ln cap="flat" cmpd="sng" w="12700">
            <a:solidFill>
              <a:srgbClr val="1E305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p10"/>
          <p:cNvSpPr/>
          <p:nvPr/>
        </p:nvSpPr>
        <p:spPr>
          <a:xfrm>
            <a:off x="9372600" y="4005072"/>
            <a:ext cx="669341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RESALE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80" name="Google Shape;380;p10"/>
          <p:cNvCxnSpPr/>
          <p:nvPr/>
        </p:nvCxnSpPr>
        <p:spPr>
          <a:xfrm>
            <a:off x="6309360" y="4416552"/>
            <a:ext cx="524225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1" name="Google Shape;381;p10"/>
          <p:cNvSpPr/>
          <p:nvPr/>
        </p:nvSpPr>
        <p:spPr>
          <a:xfrm>
            <a:off x="6309360" y="4462272"/>
            <a:ext cx="178308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050"/>
              <a:buFont typeface="DM Sans"/>
              <a:buNone/>
            </a:pPr>
            <a:r>
              <a:rPr b="1" i="0" lang="en-US" sz="105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Belgium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2" name="Google Shape;382;p10"/>
          <p:cNvSpPr/>
          <p:nvPr/>
        </p:nvSpPr>
        <p:spPr>
          <a:xfrm>
            <a:off x="8092440" y="4462272"/>
            <a:ext cx="1143000" cy="384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050"/>
              <a:buFont typeface="DM Sans"/>
              <a:buNone/>
            </a:pPr>
            <a:r>
              <a:rPr b="0" i="0" lang="en-US" sz="10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above avg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3" name="Google Shape;383;p10"/>
          <p:cNvSpPr/>
          <p:nvPr/>
        </p:nvSpPr>
        <p:spPr>
          <a:xfrm>
            <a:off x="9372600" y="4517136"/>
            <a:ext cx="1066190" cy="246888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4" name="Google Shape;384;p10"/>
          <p:cNvSpPr/>
          <p:nvPr/>
        </p:nvSpPr>
        <p:spPr>
          <a:xfrm>
            <a:off x="9372600" y="4517136"/>
            <a:ext cx="1066190" cy="2468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NEW-BUILD 32%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10"/>
          <p:cNvSpPr/>
          <p:nvPr/>
        </p:nvSpPr>
        <p:spPr>
          <a:xfrm>
            <a:off x="6309360" y="5020056"/>
            <a:ext cx="5242255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1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€/m²: Notariado H2 2025 — foreign avg €2,479; Germany among the top payers, UK/NL/FR/BE all above the average. Property type: Registradores 2024.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10"/>
          <p:cNvSpPr/>
          <p:nvPr/>
        </p:nvSpPr>
        <p:spPr>
          <a:xfrm>
            <a:off x="640080" y="645566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TAOLIS  ·  MARKET PULSE  ·  JUNE 2026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7" name="Google Shape;387;p10"/>
          <p:cNvSpPr/>
          <p:nvPr/>
        </p:nvSpPr>
        <p:spPr>
          <a:xfrm>
            <a:off x="10637215" y="6455664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08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11"/>
          <p:cNvSpPr/>
          <p:nvPr/>
        </p:nvSpPr>
        <p:spPr>
          <a:xfrm>
            <a:off x="640080" y="484632"/>
            <a:ext cx="118872" cy="118872"/>
          </a:xfrm>
          <a:prstGeom prst="rect">
            <a:avLst/>
          </a:prstGeom>
          <a:solidFill>
            <a:srgbClr val="CB9B2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11"/>
          <p:cNvSpPr/>
          <p:nvPr/>
        </p:nvSpPr>
        <p:spPr>
          <a:xfrm>
            <a:off x="868680" y="393192"/>
            <a:ext cx="10058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100"/>
              <a:buFont typeface="DM Sans"/>
              <a:buNone/>
            </a:pPr>
            <a:r>
              <a:rPr b="1" i="0" lang="en-US" sz="11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BUDGET &amp; DEMOGRAPHICS · TARGET THE TOP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11"/>
          <p:cNvSpPr/>
          <p:nvPr/>
        </p:nvSpPr>
        <p:spPr>
          <a:xfrm>
            <a:off x="640080" y="786384"/>
            <a:ext cx="10881360" cy="6400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3000"/>
              <a:buFont typeface="Playfair Display"/>
              <a:buNone/>
            </a:pPr>
            <a:r>
              <a:rPr b="1" i="1" lang="en-US" sz="30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Who spends, where, and who they are</a:t>
            </a:r>
            <a:endParaRPr b="0" i="0" sz="3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11"/>
          <p:cNvSpPr/>
          <p:nvPr/>
        </p:nvSpPr>
        <p:spPr>
          <a:xfrm>
            <a:off x="640080" y="1371600"/>
            <a:ext cx="1088136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250"/>
              <a:buFont typeface="DM Sans"/>
              <a:buNone/>
            </a:pPr>
            <a:r>
              <a:rPr b="0" i="0" lang="en-US" sz="12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Price paid, location and buyer profile by nationality — the high-net-worth view. Every figure country-tagged and sourced.</a:t>
            </a:r>
            <a:endParaRPr b="0" i="0" sz="1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11"/>
          <p:cNvSpPr/>
          <p:nvPr/>
        </p:nvSpPr>
        <p:spPr>
          <a:xfrm>
            <a:off x="640080" y="1901952"/>
            <a:ext cx="219456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NATIONALITY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11"/>
          <p:cNvSpPr/>
          <p:nvPr/>
        </p:nvSpPr>
        <p:spPr>
          <a:xfrm>
            <a:off x="2971800" y="1901952"/>
            <a:ext cx="128016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AVG €/m²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9" name="Google Shape;399;p11"/>
          <p:cNvSpPr/>
          <p:nvPr/>
        </p:nvSpPr>
        <p:spPr>
          <a:xfrm>
            <a:off x="4251960" y="1901952"/>
            <a:ext cx="338328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WHERE THEY CONCENTRATE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0" name="Google Shape;400;p11"/>
          <p:cNvSpPr/>
          <p:nvPr/>
        </p:nvSpPr>
        <p:spPr>
          <a:xfrm>
            <a:off x="7726680" y="1901952"/>
            <a:ext cx="3657600" cy="18288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800"/>
              <a:buFont typeface="DM Sans"/>
              <a:buNone/>
            </a:pPr>
            <a:r>
              <a:rPr b="1" i="0" lang="en-US" sz="8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PROFILE &amp; AGE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01" name="Google Shape;401;p11"/>
          <p:cNvCxnSpPr/>
          <p:nvPr/>
        </p:nvCxnSpPr>
        <p:spPr>
          <a:xfrm>
            <a:off x="640080" y="2121408"/>
            <a:ext cx="10911535" cy="0"/>
          </a:xfrm>
          <a:prstGeom prst="straightConnector1">
            <a:avLst/>
          </a:prstGeom>
          <a:noFill/>
          <a:ln cap="flat" cmpd="sng" w="15225">
            <a:solidFill>
              <a:srgbClr val="1E305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2" name="Google Shape;402;p11"/>
          <p:cNvSpPr/>
          <p:nvPr/>
        </p:nvSpPr>
        <p:spPr>
          <a:xfrm>
            <a:off x="640080" y="2194560"/>
            <a:ext cx="22402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200"/>
              <a:buFont typeface="Playfair Display"/>
              <a:buNone/>
            </a:pPr>
            <a:r>
              <a:rPr b="1" i="1" lang="en-US" sz="12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Scandinavia · SE/NO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11"/>
          <p:cNvSpPr/>
          <p:nvPr/>
        </p:nvSpPr>
        <p:spPr>
          <a:xfrm>
            <a:off x="2971800" y="2194560"/>
            <a:ext cx="12344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000"/>
              <a:buFont typeface="DM Sans"/>
              <a:buNone/>
            </a:pPr>
            <a:r>
              <a:rPr b="1" i="0" lang="en-US" sz="10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€3,654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11"/>
          <p:cNvSpPr/>
          <p:nvPr/>
        </p:nvSpPr>
        <p:spPr>
          <a:xfrm>
            <a:off x="4251960" y="2194560"/>
            <a:ext cx="3429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Costa del Sol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11"/>
          <p:cNvSpPr/>
          <p:nvPr/>
        </p:nvSpPr>
        <p:spPr>
          <a:xfrm>
            <a:off x="7726680" y="2194560"/>
            <a:ext cx="3824935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Top €/m² spenders; modern design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06" name="Google Shape;406;p11"/>
          <p:cNvCxnSpPr/>
          <p:nvPr/>
        </p:nvCxnSpPr>
        <p:spPr>
          <a:xfrm>
            <a:off x="640080" y="2624328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7" name="Google Shape;407;p11"/>
          <p:cNvSpPr/>
          <p:nvPr/>
        </p:nvSpPr>
        <p:spPr>
          <a:xfrm>
            <a:off x="640080" y="2651760"/>
            <a:ext cx="22402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200"/>
              <a:buFont typeface="Playfair Display"/>
              <a:buNone/>
            </a:pPr>
            <a:r>
              <a:rPr b="1" i="1" lang="en-US" sz="12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Germany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8" name="Google Shape;408;p11"/>
          <p:cNvSpPr/>
          <p:nvPr/>
        </p:nvSpPr>
        <p:spPr>
          <a:xfrm>
            <a:off x="2971800" y="2651760"/>
            <a:ext cx="12344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000"/>
              <a:buFont typeface="DM Sans"/>
              <a:buNone/>
            </a:pPr>
            <a:r>
              <a:rPr b="1" i="0" lang="en-US" sz="10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€3,559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9" name="Google Shape;409;p11"/>
          <p:cNvSpPr/>
          <p:nvPr/>
        </p:nvSpPr>
        <p:spPr>
          <a:xfrm>
            <a:off x="4251960" y="2651760"/>
            <a:ext cx="3429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Balearics (50%), Canaries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0" name="Google Shape;410;p11"/>
          <p:cNvSpPr/>
          <p:nvPr/>
        </p:nvSpPr>
        <p:spPr>
          <a:xfrm>
            <a:off x="7726680" y="2651760"/>
            <a:ext cx="3824935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Cash-rich; quality &amp; green-premium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11" name="Google Shape;411;p11"/>
          <p:cNvCxnSpPr/>
          <p:nvPr/>
        </p:nvCxnSpPr>
        <p:spPr>
          <a:xfrm>
            <a:off x="640080" y="3081528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2" name="Google Shape;412;p11"/>
          <p:cNvSpPr/>
          <p:nvPr/>
        </p:nvSpPr>
        <p:spPr>
          <a:xfrm>
            <a:off x="640080" y="3108960"/>
            <a:ext cx="22402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200"/>
              <a:buFont typeface="Playfair Display"/>
              <a:buNone/>
            </a:pPr>
            <a:r>
              <a:rPr b="1" i="1" lang="en-US" sz="12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United States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p11"/>
          <p:cNvSpPr/>
          <p:nvPr/>
        </p:nvSpPr>
        <p:spPr>
          <a:xfrm>
            <a:off x="2971800" y="3108960"/>
            <a:ext cx="12344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1000"/>
              <a:buFont typeface="DM Sans"/>
              <a:buNone/>
            </a:pPr>
            <a:r>
              <a:rPr b="1" i="0" lang="en-US" sz="10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€3,501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11"/>
          <p:cNvSpPr/>
          <p:nvPr/>
        </p:nvSpPr>
        <p:spPr>
          <a:xfrm>
            <a:off x="4251960" y="3108960"/>
            <a:ext cx="3429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Madrid, Valencia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11"/>
          <p:cNvSpPr/>
          <p:nvPr/>
        </p:nvSpPr>
        <p:spPr>
          <a:xfrm>
            <a:off x="7726680" y="3108960"/>
            <a:ext cx="3824935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Prime, cash; residency-motivated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16" name="Google Shape;416;p11"/>
          <p:cNvCxnSpPr/>
          <p:nvPr/>
        </p:nvCxnSpPr>
        <p:spPr>
          <a:xfrm>
            <a:off x="640080" y="3538728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7" name="Google Shape;417;p11"/>
          <p:cNvSpPr/>
          <p:nvPr/>
        </p:nvSpPr>
        <p:spPr>
          <a:xfrm>
            <a:off x="640080" y="3566160"/>
            <a:ext cx="22402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200"/>
              <a:buFont typeface="Playfair Display"/>
              <a:buNone/>
            </a:pPr>
            <a:r>
              <a:rPr b="1" i="1" lang="en-US" sz="12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United Kingdom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11"/>
          <p:cNvSpPr/>
          <p:nvPr/>
        </p:nvSpPr>
        <p:spPr>
          <a:xfrm>
            <a:off x="2971800" y="3566160"/>
            <a:ext cx="12344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000"/>
              <a:buFont typeface="DM Sans"/>
              <a:buNone/>
            </a:pPr>
            <a:r>
              <a:rPr b="0" i="0" lang="en-US" sz="10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above avg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11"/>
          <p:cNvSpPr/>
          <p:nvPr/>
        </p:nvSpPr>
        <p:spPr>
          <a:xfrm>
            <a:off x="4251960" y="3566160"/>
            <a:ext cx="3429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Murcia (28.7%), C. del Sol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11"/>
          <p:cNvSpPr/>
          <p:nvPr/>
        </p:nvSpPr>
        <p:spPr>
          <a:xfrm>
            <a:off x="7726680" y="3566160"/>
            <a:ext cx="3824935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55–64; 60% second-home; 63% cash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21" name="Google Shape;421;p11"/>
          <p:cNvCxnSpPr/>
          <p:nvPr/>
        </p:nvCxnSpPr>
        <p:spPr>
          <a:xfrm>
            <a:off x="640080" y="3995928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2" name="Google Shape;422;p11"/>
          <p:cNvSpPr/>
          <p:nvPr/>
        </p:nvSpPr>
        <p:spPr>
          <a:xfrm>
            <a:off x="640080" y="4023360"/>
            <a:ext cx="22402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200"/>
              <a:buFont typeface="Playfair Display"/>
              <a:buNone/>
            </a:pPr>
            <a:r>
              <a:rPr b="1" i="1" lang="en-US" sz="12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Netherlands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p11"/>
          <p:cNvSpPr/>
          <p:nvPr/>
        </p:nvSpPr>
        <p:spPr>
          <a:xfrm>
            <a:off x="2971800" y="4023360"/>
            <a:ext cx="12344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000"/>
              <a:buFont typeface="DM Sans"/>
              <a:buNone/>
            </a:pPr>
            <a:r>
              <a:rPr b="0" i="0" lang="en-US" sz="10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above avg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11"/>
          <p:cNvSpPr/>
          <p:nvPr/>
        </p:nvSpPr>
        <p:spPr>
          <a:xfrm>
            <a:off x="4251960" y="4023360"/>
            <a:ext cx="3429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Murcia (15%), Valencia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11"/>
          <p:cNvSpPr/>
          <p:nvPr/>
        </p:nvSpPr>
        <p:spPr>
          <a:xfrm>
            <a:off x="7726680" y="4023360"/>
            <a:ext cx="3824935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Planned; new-build; +37% YoY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26" name="Google Shape;426;p11"/>
          <p:cNvCxnSpPr/>
          <p:nvPr/>
        </p:nvCxnSpPr>
        <p:spPr>
          <a:xfrm>
            <a:off x="640080" y="4453128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7" name="Google Shape;427;p11"/>
          <p:cNvSpPr/>
          <p:nvPr/>
        </p:nvSpPr>
        <p:spPr>
          <a:xfrm>
            <a:off x="640080" y="4480560"/>
            <a:ext cx="22402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200"/>
              <a:buFont typeface="Playfair Display"/>
              <a:buNone/>
            </a:pPr>
            <a:r>
              <a:rPr b="1" i="1" lang="en-US" sz="12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Belgium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11"/>
          <p:cNvSpPr/>
          <p:nvPr/>
        </p:nvSpPr>
        <p:spPr>
          <a:xfrm>
            <a:off x="2971800" y="4480560"/>
            <a:ext cx="12344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000"/>
              <a:buFont typeface="DM Sans"/>
              <a:buNone/>
            </a:pPr>
            <a:r>
              <a:rPr b="0" i="0" lang="en-US" sz="10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above avg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9" name="Google Shape;429;p11"/>
          <p:cNvSpPr/>
          <p:nvPr/>
        </p:nvSpPr>
        <p:spPr>
          <a:xfrm>
            <a:off x="4251960" y="4480560"/>
            <a:ext cx="3429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Valencia, Aragón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0" name="Google Shape;430;p11"/>
          <p:cNvSpPr/>
          <p:nvPr/>
        </p:nvSpPr>
        <p:spPr>
          <a:xfrm>
            <a:off x="7726680" y="4480560"/>
            <a:ext cx="3824935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New-build; bilingual NL / FR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31" name="Google Shape;431;p11"/>
          <p:cNvCxnSpPr/>
          <p:nvPr/>
        </p:nvCxnSpPr>
        <p:spPr>
          <a:xfrm>
            <a:off x="640080" y="4910328"/>
            <a:ext cx="10911535" cy="0"/>
          </a:xfrm>
          <a:prstGeom prst="straightConnector1">
            <a:avLst/>
          </a:prstGeom>
          <a:noFill/>
          <a:ln cap="flat" cmpd="sng" w="9525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32" name="Google Shape;432;p11"/>
          <p:cNvSpPr/>
          <p:nvPr/>
        </p:nvSpPr>
        <p:spPr>
          <a:xfrm>
            <a:off x="640080" y="4937760"/>
            <a:ext cx="224028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E3055"/>
              </a:buClr>
              <a:buSzPts val="1200"/>
              <a:buFont typeface="Playfair Display"/>
              <a:buNone/>
            </a:pPr>
            <a:r>
              <a:rPr b="1" i="1" lang="en-US" sz="1200" u="none" cap="none" strike="noStrike">
                <a:solidFill>
                  <a:srgbClr val="1E305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France</a:t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11"/>
          <p:cNvSpPr/>
          <p:nvPr/>
        </p:nvSpPr>
        <p:spPr>
          <a:xfrm>
            <a:off x="2971800" y="4937760"/>
            <a:ext cx="123444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1000"/>
              <a:buFont typeface="DM Sans"/>
              <a:buNone/>
            </a:pPr>
            <a:r>
              <a:rPr b="0" i="0" lang="en-US" sz="10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above avg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4" name="Google Shape;434;p11"/>
          <p:cNvSpPr/>
          <p:nvPr/>
        </p:nvSpPr>
        <p:spPr>
          <a:xfrm>
            <a:off x="4251960" y="4937760"/>
            <a:ext cx="3429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Valencia / Levante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11"/>
          <p:cNvSpPr/>
          <p:nvPr/>
        </p:nvSpPr>
        <p:spPr>
          <a:xfrm>
            <a:off x="7726680" y="4937760"/>
            <a:ext cx="3824935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A3A"/>
              </a:buClr>
              <a:buSzPts val="950"/>
              <a:buFont typeface="DM Sans"/>
              <a:buNone/>
            </a:pPr>
            <a:r>
              <a:rPr b="0" i="0" lang="en-US" sz="950" u="none" cap="none" strike="noStrike">
                <a:solidFill>
                  <a:srgbClr val="3A3A3A"/>
                </a:solidFill>
                <a:latin typeface="DM Sans"/>
                <a:ea typeface="DM Sans"/>
                <a:cs typeface="DM Sans"/>
                <a:sym typeface="DM Sans"/>
              </a:rPr>
              <a:t>Resale; wealth-tax exit; ~100k in Spain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11"/>
          <p:cNvSpPr/>
          <p:nvPr/>
        </p:nvSpPr>
        <p:spPr>
          <a:xfrm>
            <a:off x="640080" y="5440680"/>
            <a:ext cx="10911535" cy="566928"/>
          </a:xfrm>
          <a:prstGeom prst="rect">
            <a:avLst/>
          </a:prstGeom>
          <a:solidFill>
            <a:srgbClr val="F4F6F9"/>
          </a:solidFill>
          <a:ln cap="flat" cmpd="sng" w="12700">
            <a:solidFill>
              <a:srgbClr val="DBE0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" name="Google Shape;437;p11"/>
          <p:cNvSpPr/>
          <p:nvPr/>
        </p:nvSpPr>
        <p:spPr>
          <a:xfrm>
            <a:off x="822960" y="5440680"/>
            <a:ext cx="10545775" cy="5669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A07619"/>
              </a:buClr>
              <a:buSzPts val="900"/>
              <a:buFont typeface="DM Sans"/>
              <a:buNone/>
            </a:pPr>
            <a:r>
              <a:rPr b="1" i="0" lang="en-US" sz="900" u="none" cap="none" strike="noStrike">
                <a:solidFill>
                  <a:srgbClr val="A07619"/>
                </a:solidFill>
                <a:latin typeface="DM Sans"/>
                <a:ea typeface="DM Sans"/>
                <a:cs typeface="DM Sans"/>
                <a:sym typeface="DM Sans"/>
              </a:rPr>
              <a:t>TYPICAL PROFILE   </a:t>
            </a:r>
            <a:r>
              <a:rPr b="0" i="0" lang="en-US" sz="900" u="none" cap="none" strike="noStrike">
                <a:solidFill>
                  <a:srgbClr val="1E3055"/>
                </a:solidFill>
                <a:latin typeface="DM Sans"/>
                <a:ea typeface="DM Sans"/>
                <a:cs typeface="DM Sans"/>
                <a:sym typeface="DM Sans"/>
              </a:rPr>
              <a:t>Avg foreign mortgage ≈ €190k, age ≈ 45, executive / entrepreneur (UCI) · prime deals 80–90% cash (Spot Blue) · non-resident second-home share fell 51%→38% since 2015 — more are relocating, not holidaying.</a:t>
            </a:r>
            <a:endParaRPr b="0" i="0" sz="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11"/>
          <p:cNvSpPr/>
          <p:nvPr/>
        </p:nvSpPr>
        <p:spPr>
          <a:xfrm>
            <a:off x="640080" y="6053328"/>
            <a:ext cx="10911535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750"/>
              <a:buFont typeface="DM Sans"/>
              <a:buNone/>
            </a:pPr>
            <a:r>
              <a:rPr b="0" i="1" lang="en-US" sz="75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Sources: price · Notariado H2 2025 (foreign avg €2,479/m²) · location · Notariado H1 2025 · profile · UCI, Rightmove, Henley.</a:t>
            </a:r>
            <a:endParaRPr b="0" i="0" sz="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11"/>
          <p:cNvSpPr/>
          <p:nvPr/>
        </p:nvSpPr>
        <p:spPr>
          <a:xfrm>
            <a:off x="640080" y="6455664"/>
            <a:ext cx="73152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TAOLIS  ·  MARKET PULSE  ·  JUNE 2026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11"/>
          <p:cNvSpPr/>
          <p:nvPr/>
        </p:nvSpPr>
        <p:spPr>
          <a:xfrm>
            <a:off x="10637215" y="6455664"/>
            <a:ext cx="914400" cy="2743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6E7682"/>
              </a:buClr>
              <a:buSzPts val="800"/>
              <a:buFont typeface="DM Sans"/>
              <a:buNone/>
            </a:pPr>
            <a:r>
              <a:rPr b="0" i="0" lang="en-US" sz="800" u="none" cap="none" strike="noStrike">
                <a:solidFill>
                  <a:srgbClr val="6E7682"/>
                </a:solidFill>
                <a:latin typeface="DM Sans"/>
                <a:ea typeface="DM Sans"/>
                <a:cs typeface="DM Sans"/>
                <a:sym typeface="DM Sans"/>
              </a:rPr>
              <a:t>09</a:t>
            </a:r>
            <a:endParaRPr b="0" i="0" sz="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