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12192000"/>
  <p:notesSz cx="6858000" cy="12192000"/>
  <p:embeddedFontLst>
    <p:embeddedFont>
      <p:font typeface="Playfair Display"/>
      <p:regular r:id="rId19"/>
      <p:bold r:id="rId20"/>
      <p:italic r:id="rId21"/>
      <p:boldItalic r:id="rId22"/>
    </p:embeddedFont>
    <p:embeddedFont>
      <p:font typeface="DM Sans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fairDisplay-bold.fntdata"/><Relationship Id="rId22" Type="http://schemas.openxmlformats.org/officeDocument/2006/relationships/font" Target="fonts/PlayfairDisplay-boldItalic.fntdata"/><Relationship Id="rId21" Type="http://schemas.openxmlformats.org/officeDocument/2006/relationships/font" Target="fonts/PlayfairDisplay-italic.fntdata"/><Relationship Id="rId24" Type="http://schemas.openxmlformats.org/officeDocument/2006/relationships/font" Target="fonts/DMSans-bold.fntdata"/><Relationship Id="rId23" Type="http://schemas.openxmlformats.org/officeDocument/2006/relationships/font" Target="fonts/DMSans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DMSans-boldItalic.fntdata"/><Relationship Id="rId25" Type="http://schemas.openxmlformats.org/officeDocument/2006/relationships/font" Target="fonts/DMSans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font" Target="fonts/PlayfairDisplay-regular.fntdata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Cover. July 2026 edition, compiled on 3 August with the month closed. Two things define this month: Germany’s top earners are now measurably shopping for an exit, and Murcia has been confirmed as the fastest-appreciating region in the fastest-appreciating housing market in Europe.</a:t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6" name="Google Shape;44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home-market layer, all signals refreshed to July. The common thread this month is push rather than pull: German earners looking for the exit, Dutch landlords selling up, French budget turmoil, British non-doms still leaving.</a:t>
            </a:r>
            <a:endParaRPr/>
          </a:p>
        </p:txBody>
      </p:sp>
      <p:sp>
        <p:nvSpPr>
          <p:cNvPr id="447" name="Google Shape;44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7" name="Google Shape;48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Campaign playbook, part one. The three priority markets — note the searches are in their own language, paired with a concrete campaign each.</a:t>
            </a:r>
            <a:endParaRPr/>
          </a:p>
        </p:txBody>
      </p:sp>
      <p:sp>
        <p:nvSpPr>
          <p:cNvPr id="488" name="Google Shape;488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8" name="Google Shape;55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Campaign playbook, part two. The UK needs the visa question answered up front; Belgium is steady new-build; Poland and Italy are cheap tests.</a:t>
            </a:r>
            <a:endParaRPr/>
          </a:p>
        </p:txBody>
      </p:sp>
      <p:sp>
        <p:nvSpPr>
          <p:cNvPr id="559" name="Google Shape;559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5" name="Google Shape;62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Every figure is traceable and dated. This month’s new primary sources are the Indeed emigration survey, the S&amp;P European price forecast, the Gesvalt Q2 report and the Registradores coastal breakdown. Where no new release landed — Notariado and Henley — last month’s values are carried forward and labelled.</a:t>
            </a:r>
            <a:endParaRPr/>
          </a:p>
        </p:txBody>
      </p:sp>
      <p:sp>
        <p:nvSpPr>
          <p:cNvPr id="626" name="Google Shape;626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0" name="Google Shape;66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Close on the cadence: this deck regenerates automatically each month with fresh data. Next run 1 September 2026, producing the August edition.</a:t>
            </a:r>
            <a:endParaRPr/>
          </a:p>
        </p:txBody>
      </p:sp>
      <p:sp>
        <p:nvSpPr>
          <p:cNvPr id="661" name="Google Shape;661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" name="Google Shape;2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July's four headline shifts, in priority order. Three are High this month: the Indeed emigration survey out of Germany, the S&amp;P three-year price forecast for Spain, and the Murcia double — fastest appreciation plus a new 21.73% foreign-buyer share on the Costa Cálida.</a:t>
            </a:r>
            <a:endParaRPr/>
          </a:p>
        </p:txBody>
      </p:sp>
      <p:sp>
        <p:nvSpPr>
          <p:cNvPr id="25" name="Google Shape;25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Search intent by market. Germany, the Netherlands, France and now Italy are rising; the UK keeps cooling on non-EU friction. The German breakout queries have shifted from holiday-home language to emigration and tax language — that is a different, more serious buyer.</a:t>
            </a:r>
            <a:endParaRPr/>
          </a:p>
        </p:txBody>
      </p:sp>
      <p:sp>
        <p:nvSpPr>
          <p:cNvPr id="68" name="Google Shape;6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Sentiment is positive but cooling. The actionable column is the right one — turn each concern into a marketing answer. Murcia is largely insulated from the tourism backlash.</a:t>
            </a:r>
            <a:endParaRPr/>
          </a:p>
        </p:txBody>
      </p:sp>
      <p:sp>
        <p:nvSpPr>
          <p:cNvPr id="129" name="Google Shape;12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Read the verdict column. Germany and France stay Act-now, but Germany is now the clearest case of the four — the Indeed survey turns sentiment into measured behaviour. The Netherlands moves ahead of the UK this month: it is the only major nationality whose Spanish purchases actually grew in Q1.</a:t>
            </a:r>
            <a:endParaRPr/>
          </a:p>
        </p:txBody>
      </p:sp>
      <p:sp>
        <p:nvSpPr>
          <p:cNvPr id="179" name="Google Shape;17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prioritised call list for July. Two changes from June: Germany is broken out on its own at number one, and the Netherlands moves ahead of the UK. Poland and Italy stay as cheap tests on slide twelve — note Italy is now the fourth-largest foreign nationality buying in Spain.</a:t>
            </a:r>
            <a:endParaRPr/>
          </a:p>
        </p:txBody>
      </p:sp>
      <p:sp>
        <p:nvSpPr>
          <p:cNvPr id="252" name="Google Shape;25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5" name="Google Shape;28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Two targeting cuts, both refreshed to Registradores Q1 2026. Murcia’s foreign share is up to 21.73% but still half Alicante’s — under-saturated, and far cheaper. Mid-tier new-build remains the sweet spot for the rising EU markets.</a:t>
            </a:r>
            <a:endParaRPr/>
          </a:p>
        </p:txBody>
      </p:sp>
      <p:sp>
        <p:nvSpPr>
          <p:cNvPr id="286" name="Google Shape;286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2" name="Google Shape;33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lagged confirmation layer, refreshed to the Q1 2026 Registradores release. The nationality ranking has moved: the Dutch hold second at a new record 6.6% and Italy enters the top five. Note the new-build stat at the bottom — new-build prices are rising three times faster than resale.</a:t>
            </a:r>
            <a:endParaRPr/>
          </a:p>
        </p:txBody>
      </p:sp>
      <p:sp>
        <p:nvSpPr>
          <p:cNvPr id="333" name="Google Shape;33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3" name="Google Shape;39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Budget and demographics in one view. Scandinavians, Germans and Americans pay the highest price per m2; the table also shows where each nationality concentrates and the buyer profile, so outreach can be tailored by market.</a:t>
            </a:r>
            <a:endParaRPr/>
          </a:p>
        </p:txBody>
      </p:sp>
      <p:sp>
        <p:nvSpPr>
          <p:cNvPr id="394" name="Google Shape;39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305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./assets/logo_white.png" id="16" name="Google Shape;1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566928"/>
            <a:ext cx="1833006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/>
          <p:nvPr/>
        </p:nvSpPr>
        <p:spPr>
          <a:xfrm>
            <a:off x="640080" y="2340864"/>
            <a:ext cx="128016" cy="128016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877824" y="2249424"/>
            <a:ext cx="9144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300"/>
              <a:buFont typeface="DM Sans"/>
              <a:buNone/>
            </a:pPr>
            <a:r>
              <a:rPr b="1" i="0" lang="en-US" sz="13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MONTHLY MARKET PULSE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603504" y="2578608"/>
            <a:ext cx="10515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layfair Display"/>
              <a:buNone/>
            </a:pPr>
            <a:r>
              <a:rPr b="1" i="1" lang="en-US" sz="740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July 2026</a:t>
            </a:r>
            <a:endParaRPr b="0" i="0" sz="7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640080" y="4160520"/>
            <a:ext cx="94183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600"/>
              <a:buFont typeface="DM Sans"/>
              <a:buNone/>
            </a:pPr>
            <a:r>
              <a:rPr b="1" i="0" lang="en-US" sz="16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Where Europe's next buyers are coming from</a:t>
            </a:r>
            <a:r>
              <a:rPr b="0" i="0" lang="en-US" sz="1600" u="none" cap="none" strike="noStrike">
                <a:solidFill>
                  <a:srgbClr val="C7CEDB"/>
                </a:solidFill>
                <a:latin typeface="DM Sans"/>
                <a:ea typeface="DM Sans"/>
                <a:cs typeface="DM Sans"/>
                <a:sym typeface="DM Sans"/>
              </a:rPr>
              <a:t> — and which countries' instability is pushing demand toward Murcia right now.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640080" y="5989320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93A4"/>
              </a:buClr>
              <a:buSzPts val="1100"/>
              <a:buFont typeface="DM Sans"/>
              <a:buNone/>
            </a:pPr>
            <a:r>
              <a:rPr b="0" i="0" lang="en-US" sz="1100" u="none" cap="none" strike="noStrike">
                <a:solidFill>
                  <a:srgbClr val="8B93A4"/>
                </a:solidFill>
                <a:latin typeface="DM Sans"/>
                <a:ea typeface="DM Sans"/>
                <a:cs typeface="DM Sans"/>
                <a:sym typeface="DM Sans"/>
              </a:rPr>
              <a:t>Compiled 3 Aug 2026 (month closed)     ·     Search &amp; news: July 2026     ·     Transactions: Registradores Q1 2026 (pub. 7 May 2026)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2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12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HOME-MARKET INTELLIGENCE · REFERENCE PORTALS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2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What their home portals are telling us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2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Each market has its own idealista — the portal its buyers actually use. Here's the signal from each, with the source.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2"/>
          <p:cNvSpPr/>
          <p:nvPr/>
        </p:nvSpPr>
        <p:spPr>
          <a:xfrm>
            <a:off x="640080" y="2148840"/>
            <a:ext cx="2377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400"/>
              <a:buFont typeface="Playfair Display"/>
              <a:buNone/>
            </a:pPr>
            <a:r>
              <a:rPr b="1" i="1" lang="en-US" sz="14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Germany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2"/>
          <p:cNvSpPr/>
          <p:nvPr/>
        </p:nvSpPr>
        <p:spPr>
          <a:xfrm>
            <a:off x="3154680" y="2148840"/>
            <a:ext cx="24688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ImmoScout24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2"/>
          <p:cNvSpPr/>
          <p:nvPr/>
        </p:nvSpPr>
        <p:spPr>
          <a:xfrm>
            <a:off x="5715000" y="2148840"/>
            <a:ext cx="40690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54% of €6k+ households tested a move abroad in 12 months.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2"/>
          <p:cNvSpPr/>
          <p:nvPr/>
        </p:nvSpPr>
        <p:spPr>
          <a:xfrm>
            <a:off x="9875520" y="2148840"/>
            <a:ext cx="1676095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INDEED / EURONEWS, 19 JUL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7" name="Google Shape;457;p12"/>
          <p:cNvCxnSpPr/>
          <p:nvPr/>
        </p:nvCxnSpPr>
        <p:spPr>
          <a:xfrm>
            <a:off x="640080" y="275234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8" name="Google Shape;458;p12"/>
          <p:cNvSpPr/>
          <p:nvPr/>
        </p:nvSpPr>
        <p:spPr>
          <a:xfrm>
            <a:off x="640080" y="2788920"/>
            <a:ext cx="2377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400"/>
              <a:buFont typeface="Playfair Display"/>
              <a:buNone/>
            </a:pPr>
            <a:r>
              <a:rPr b="1" i="1" lang="en-US" sz="14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Netherlands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2"/>
          <p:cNvSpPr/>
          <p:nvPr/>
        </p:nvSpPr>
        <p:spPr>
          <a:xfrm>
            <a:off x="3154680" y="2788920"/>
            <a:ext cx="24688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Funda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2"/>
          <p:cNvSpPr/>
          <p:nvPr/>
        </p:nvSpPr>
        <p:spPr>
          <a:xfrm>
            <a:off x="5715000" y="2788920"/>
            <a:ext cx="40690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Record 56,700 homes newly listed in Q2 as landlords sell up.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2"/>
          <p:cNvSpPr/>
          <p:nvPr/>
        </p:nvSpPr>
        <p:spPr>
          <a:xfrm>
            <a:off x="9875520" y="2788920"/>
            <a:ext cx="1676095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NVM / DUTCHNEWS, JUL 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2" name="Google Shape;462;p12"/>
          <p:cNvCxnSpPr/>
          <p:nvPr/>
        </p:nvCxnSpPr>
        <p:spPr>
          <a:xfrm>
            <a:off x="640080" y="339242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3" name="Google Shape;463;p12"/>
          <p:cNvSpPr/>
          <p:nvPr/>
        </p:nvSpPr>
        <p:spPr>
          <a:xfrm>
            <a:off x="640080" y="3429000"/>
            <a:ext cx="2377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400"/>
              <a:buFont typeface="Playfair Display"/>
              <a:buNone/>
            </a:pPr>
            <a:r>
              <a:rPr b="1" i="1" lang="en-US" sz="14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United Kingdom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2"/>
          <p:cNvSpPr/>
          <p:nvPr/>
        </p:nvSpPr>
        <p:spPr>
          <a:xfrm>
            <a:off x="3154680" y="3429000"/>
            <a:ext cx="24688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Rightmove / Zoopla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2"/>
          <p:cNvSpPr/>
          <p:nvPr/>
        </p:nvSpPr>
        <p:spPr>
          <a:xfrm>
            <a:off x="5715000" y="3429000"/>
            <a:ext cx="40690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Spain = #1 overseas search; non-dom outflow continues.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2"/>
          <p:cNvSpPr/>
          <p:nvPr/>
        </p:nvSpPr>
        <p:spPr>
          <a:xfrm>
            <a:off x="9875520" y="3429000"/>
            <a:ext cx="1676095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RIGHTMOVE / HENLEY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7" name="Google Shape;467;p12"/>
          <p:cNvCxnSpPr/>
          <p:nvPr/>
        </p:nvCxnSpPr>
        <p:spPr>
          <a:xfrm>
            <a:off x="640080" y="403250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8" name="Google Shape;468;p12"/>
          <p:cNvSpPr/>
          <p:nvPr/>
        </p:nvSpPr>
        <p:spPr>
          <a:xfrm>
            <a:off x="640080" y="4069080"/>
            <a:ext cx="2377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400"/>
              <a:buFont typeface="Playfair Display"/>
              <a:buNone/>
            </a:pPr>
            <a:r>
              <a:rPr b="1" i="1" lang="en-US" sz="14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France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2"/>
          <p:cNvSpPr/>
          <p:nvPr/>
        </p:nvSpPr>
        <p:spPr>
          <a:xfrm>
            <a:off x="3154680" y="4069080"/>
            <a:ext cx="24688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SeLoger / Le Figaro Immo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2"/>
          <p:cNvSpPr/>
          <p:nvPr/>
        </p:nvSpPr>
        <p:spPr>
          <a:xfrm>
            <a:off x="5715000" y="4069080"/>
            <a:ext cx="40690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2026 budget survived two no-confidence votes; surtax extended.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2"/>
          <p:cNvSpPr/>
          <p:nvPr/>
        </p:nvSpPr>
        <p:spPr>
          <a:xfrm>
            <a:off x="9875520" y="4069080"/>
            <a:ext cx="1676095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REUTERS / AL JAZEERA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2" name="Google Shape;472;p12"/>
          <p:cNvCxnSpPr/>
          <p:nvPr/>
        </p:nvCxnSpPr>
        <p:spPr>
          <a:xfrm>
            <a:off x="640080" y="467258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3" name="Google Shape;473;p12"/>
          <p:cNvSpPr/>
          <p:nvPr/>
        </p:nvSpPr>
        <p:spPr>
          <a:xfrm>
            <a:off x="640080" y="4709160"/>
            <a:ext cx="2377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400"/>
              <a:buFont typeface="Playfair Display"/>
              <a:buNone/>
            </a:pPr>
            <a:r>
              <a:rPr b="1" i="1" lang="en-US" sz="14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Belgium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2"/>
          <p:cNvSpPr/>
          <p:nvPr/>
        </p:nvSpPr>
        <p:spPr>
          <a:xfrm>
            <a:off x="3154680" y="4709160"/>
            <a:ext cx="24688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Immoweb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2"/>
          <p:cNvSpPr/>
          <p:nvPr/>
        </p:nvSpPr>
        <p:spPr>
          <a:xfrm>
            <a:off x="5715000" y="4709160"/>
            <a:ext cx="40690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Over-index new-build (32%); bilingual NL / FR.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2"/>
          <p:cNvSpPr/>
          <p:nvPr/>
        </p:nvSpPr>
        <p:spPr>
          <a:xfrm>
            <a:off x="9875520" y="4709160"/>
            <a:ext cx="1676095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REGISTRADORES 2024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7" name="Google Shape;477;p12"/>
          <p:cNvCxnSpPr/>
          <p:nvPr/>
        </p:nvCxnSpPr>
        <p:spPr>
          <a:xfrm>
            <a:off x="640080" y="531266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8" name="Google Shape;478;p12"/>
          <p:cNvSpPr/>
          <p:nvPr/>
        </p:nvSpPr>
        <p:spPr>
          <a:xfrm>
            <a:off x="640080" y="5349240"/>
            <a:ext cx="2377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400"/>
              <a:buFont typeface="Playfair Display"/>
              <a:buNone/>
            </a:pPr>
            <a:r>
              <a:rPr b="1" i="1" lang="en-US" sz="14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Scandinavia · SE/NO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2"/>
          <p:cNvSpPr/>
          <p:nvPr/>
        </p:nvSpPr>
        <p:spPr>
          <a:xfrm>
            <a:off x="3154680" y="5349240"/>
            <a:ext cx="24688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Hemnet / Finn.no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12"/>
          <p:cNvSpPr/>
          <p:nvPr/>
        </p:nvSpPr>
        <p:spPr>
          <a:xfrm>
            <a:off x="5715000" y="5349240"/>
            <a:ext cx="40690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Top €/m² spenders; modern-natural design taste.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12"/>
          <p:cNvSpPr/>
          <p:nvPr/>
        </p:nvSpPr>
        <p:spPr>
          <a:xfrm>
            <a:off x="9875520" y="5349240"/>
            <a:ext cx="1676095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IDEALISTA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12"/>
          <p:cNvSpPr/>
          <p:nvPr/>
        </p:nvSpPr>
        <p:spPr>
          <a:xfrm>
            <a:off x="640080" y="6044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1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Spain (the destination): Idealista + Fotocasa supply the foreign-buyer transaction data used throughout this report.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12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JULY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2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10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3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13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CAMPAIGN PLAYBOOK · BY COUNTRY (1 OF 2)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3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What they search — and what to run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3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For each core market: the topics they're actually searching, and the specific campaign to run this month.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13"/>
          <p:cNvSpPr/>
          <p:nvPr/>
        </p:nvSpPr>
        <p:spPr>
          <a:xfrm>
            <a:off x="640080" y="1965960"/>
            <a:ext cx="3454298" cy="41605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13"/>
          <p:cNvSpPr/>
          <p:nvPr/>
        </p:nvSpPr>
        <p:spPr>
          <a:xfrm>
            <a:off x="868680" y="2167128"/>
            <a:ext cx="29970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Germany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3"/>
          <p:cNvSpPr/>
          <p:nvPr/>
        </p:nvSpPr>
        <p:spPr>
          <a:xfrm>
            <a:off x="868680" y="2624328"/>
            <a:ext cx="726034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13"/>
          <p:cNvSpPr/>
          <p:nvPr/>
        </p:nvSpPr>
        <p:spPr>
          <a:xfrm>
            <a:off x="868680" y="2624328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ACT NOW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3"/>
          <p:cNvSpPr/>
          <p:nvPr/>
        </p:nvSpPr>
        <p:spPr>
          <a:xfrm>
            <a:off x="868680" y="3044952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THEY SEARCH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3"/>
          <p:cNvSpPr/>
          <p:nvPr/>
        </p:nvSpPr>
        <p:spPr>
          <a:xfrm>
            <a:off x="868680" y="3264408"/>
            <a:ext cx="1365565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13"/>
          <p:cNvSpPr/>
          <p:nvPr/>
        </p:nvSpPr>
        <p:spPr>
          <a:xfrm>
            <a:off x="868680" y="3264408"/>
            <a:ext cx="1365565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Auswandern Spanien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3"/>
          <p:cNvSpPr/>
          <p:nvPr/>
        </p:nvSpPr>
        <p:spPr>
          <a:xfrm>
            <a:off x="2343973" y="3264408"/>
            <a:ext cx="118369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13"/>
          <p:cNvSpPr/>
          <p:nvPr/>
        </p:nvSpPr>
        <p:spPr>
          <a:xfrm>
            <a:off x="2343973" y="3264408"/>
            <a:ext cx="118369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Steuern &amp; Recht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3"/>
          <p:cNvSpPr/>
          <p:nvPr/>
        </p:nvSpPr>
        <p:spPr>
          <a:xfrm>
            <a:off x="868680" y="3648456"/>
            <a:ext cx="1426190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13"/>
          <p:cNvSpPr/>
          <p:nvPr/>
        </p:nvSpPr>
        <p:spPr>
          <a:xfrm>
            <a:off x="868680" y="3648456"/>
            <a:ext cx="142619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Haus kaufen Spanien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3"/>
          <p:cNvSpPr/>
          <p:nvPr/>
        </p:nvSpPr>
        <p:spPr>
          <a:xfrm>
            <a:off x="2404598" y="3648456"/>
            <a:ext cx="1001817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13"/>
          <p:cNvSpPr/>
          <p:nvPr/>
        </p:nvSpPr>
        <p:spPr>
          <a:xfrm>
            <a:off x="2404598" y="3648456"/>
            <a:ext cx="1001817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Neubau Villa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3"/>
          <p:cNvSpPr/>
          <p:nvPr/>
        </p:nvSpPr>
        <p:spPr>
          <a:xfrm>
            <a:off x="868680" y="4032504"/>
            <a:ext cx="118369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13"/>
          <p:cNvSpPr/>
          <p:nvPr/>
        </p:nvSpPr>
        <p:spPr>
          <a:xfrm>
            <a:off x="868680" y="4032504"/>
            <a:ext cx="118369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Jobs im Ausland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3"/>
          <p:cNvSpPr/>
          <p:nvPr/>
        </p:nvSpPr>
        <p:spPr>
          <a:xfrm>
            <a:off x="868680" y="4489704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RUN THIS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13"/>
          <p:cNvSpPr/>
          <p:nvPr/>
        </p:nvSpPr>
        <p:spPr>
          <a:xfrm>
            <a:off x="868680" y="4773168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13"/>
          <p:cNvSpPr/>
          <p:nvPr/>
        </p:nvSpPr>
        <p:spPr>
          <a:xfrm>
            <a:off x="1051560" y="4709160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“Mehr Leben, weniger Kosten” — target the €6k+ net household directly; 77% want a permanent move.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13"/>
          <p:cNvSpPr/>
          <p:nvPr/>
        </p:nvSpPr>
        <p:spPr>
          <a:xfrm>
            <a:off x="868680" y="5486400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13"/>
          <p:cNvSpPr/>
          <p:nvPr/>
        </p:nvSpPr>
        <p:spPr>
          <a:xfrm>
            <a:off x="1051560" y="5422392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German tax &amp; relocation webinar — buying process, exit-tax questions, low running costs.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13"/>
          <p:cNvSpPr/>
          <p:nvPr/>
        </p:nvSpPr>
        <p:spPr>
          <a:xfrm>
            <a:off x="4368698" y="1965960"/>
            <a:ext cx="3454298" cy="41605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13"/>
          <p:cNvSpPr/>
          <p:nvPr/>
        </p:nvSpPr>
        <p:spPr>
          <a:xfrm>
            <a:off x="4597298" y="2167128"/>
            <a:ext cx="29970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France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3"/>
          <p:cNvSpPr/>
          <p:nvPr/>
        </p:nvSpPr>
        <p:spPr>
          <a:xfrm>
            <a:off x="4597298" y="2624328"/>
            <a:ext cx="726034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13"/>
          <p:cNvSpPr/>
          <p:nvPr/>
        </p:nvSpPr>
        <p:spPr>
          <a:xfrm>
            <a:off x="4597298" y="2624328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ACT NOW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3"/>
          <p:cNvSpPr/>
          <p:nvPr/>
        </p:nvSpPr>
        <p:spPr>
          <a:xfrm>
            <a:off x="4597298" y="3044952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THEY SEARCH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13"/>
          <p:cNvSpPr/>
          <p:nvPr/>
        </p:nvSpPr>
        <p:spPr>
          <a:xfrm>
            <a:off x="4597298" y="3264408"/>
            <a:ext cx="1608064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13"/>
          <p:cNvSpPr/>
          <p:nvPr/>
        </p:nvSpPr>
        <p:spPr>
          <a:xfrm>
            <a:off x="4597298" y="3264408"/>
            <a:ext cx="1608064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acheter maison Espagne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13"/>
          <p:cNvSpPr/>
          <p:nvPr/>
        </p:nvSpPr>
        <p:spPr>
          <a:xfrm>
            <a:off x="6315090" y="3264408"/>
            <a:ext cx="819942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13"/>
          <p:cNvSpPr/>
          <p:nvPr/>
        </p:nvSpPr>
        <p:spPr>
          <a:xfrm>
            <a:off x="6315090" y="3264408"/>
            <a:ext cx="81994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fiscalité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13"/>
          <p:cNvSpPr/>
          <p:nvPr/>
        </p:nvSpPr>
        <p:spPr>
          <a:xfrm>
            <a:off x="4597298" y="3648456"/>
            <a:ext cx="1244316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13"/>
          <p:cNvSpPr/>
          <p:nvPr/>
        </p:nvSpPr>
        <p:spPr>
          <a:xfrm>
            <a:off x="4597298" y="3648456"/>
            <a:ext cx="124431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vivre en Espagne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13"/>
          <p:cNvSpPr/>
          <p:nvPr/>
        </p:nvSpPr>
        <p:spPr>
          <a:xfrm>
            <a:off x="5951342" y="3648456"/>
            <a:ext cx="941192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13"/>
          <p:cNvSpPr/>
          <p:nvPr/>
        </p:nvSpPr>
        <p:spPr>
          <a:xfrm>
            <a:off x="5951342" y="3648456"/>
            <a:ext cx="94119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villa neuve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13"/>
          <p:cNvSpPr/>
          <p:nvPr/>
        </p:nvSpPr>
        <p:spPr>
          <a:xfrm>
            <a:off x="4597298" y="4032504"/>
            <a:ext cx="759318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13"/>
          <p:cNvSpPr/>
          <p:nvPr/>
        </p:nvSpPr>
        <p:spPr>
          <a:xfrm>
            <a:off x="4597298" y="4032504"/>
            <a:ext cx="75931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retraite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13"/>
          <p:cNvSpPr/>
          <p:nvPr/>
        </p:nvSpPr>
        <p:spPr>
          <a:xfrm>
            <a:off x="4597298" y="4489704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RUN THIS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13"/>
          <p:cNvSpPr/>
          <p:nvPr/>
        </p:nvSpPr>
        <p:spPr>
          <a:xfrm>
            <a:off x="4597298" y="4773168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13"/>
          <p:cNvSpPr/>
          <p:nvPr/>
        </p:nvSpPr>
        <p:spPr>
          <a:xfrm>
            <a:off x="4780178" y="4709160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“L'art de vivre en Espagne” — lifestyle + value vs France for affluent households.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3"/>
          <p:cNvSpPr/>
          <p:nvPr/>
        </p:nvSpPr>
        <p:spPr>
          <a:xfrm>
            <a:off x="4597298" y="5486400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13"/>
          <p:cNvSpPr/>
          <p:nvPr/>
        </p:nvSpPr>
        <p:spPr>
          <a:xfrm>
            <a:off x="4780178" y="5422392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Retirement funnel — French pensions stretch further; sun &amp; healthcare.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13"/>
          <p:cNvSpPr/>
          <p:nvPr/>
        </p:nvSpPr>
        <p:spPr>
          <a:xfrm>
            <a:off x="8097317" y="1965960"/>
            <a:ext cx="3454298" cy="41605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13"/>
          <p:cNvSpPr/>
          <p:nvPr/>
        </p:nvSpPr>
        <p:spPr>
          <a:xfrm>
            <a:off x="8325917" y="2167128"/>
            <a:ext cx="29970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Netherlands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3"/>
          <p:cNvSpPr/>
          <p:nvPr/>
        </p:nvSpPr>
        <p:spPr>
          <a:xfrm>
            <a:off x="8325917" y="2624328"/>
            <a:ext cx="952805" cy="246888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13"/>
          <p:cNvSpPr/>
          <p:nvPr/>
        </p:nvSpPr>
        <p:spPr>
          <a:xfrm>
            <a:off x="8325917" y="2624328"/>
            <a:ext cx="952805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DOUBLE DOWN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13"/>
          <p:cNvSpPr/>
          <p:nvPr/>
        </p:nvSpPr>
        <p:spPr>
          <a:xfrm>
            <a:off x="8325917" y="3044952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THEY SEARCH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13"/>
          <p:cNvSpPr/>
          <p:nvPr/>
        </p:nvSpPr>
        <p:spPr>
          <a:xfrm>
            <a:off x="8325917" y="3264408"/>
            <a:ext cx="1304940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13"/>
          <p:cNvSpPr/>
          <p:nvPr/>
        </p:nvSpPr>
        <p:spPr>
          <a:xfrm>
            <a:off x="8325917" y="3264408"/>
            <a:ext cx="13049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huis kopen Spanje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13"/>
          <p:cNvSpPr/>
          <p:nvPr/>
        </p:nvSpPr>
        <p:spPr>
          <a:xfrm>
            <a:off x="9740585" y="3264408"/>
            <a:ext cx="118369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13"/>
          <p:cNvSpPr/>
          <p:nvPr/>
        </p:nvSpPr>
        <p:spPr>
          <a:xfrm>
            <a:off x="9740585" y="3264408"/>
            <a:ext cx="118369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box 3 belasting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13"/>
          <p:cNvSpPr/>
          <p:nvPr/>
        </p:nvSpPr>
        <p:spPr>
          <a:xfrm>
            <a:off x="8325917" y="3648456"/>
            <a:ext cx="118369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13"/>
          <p:cNvSpPr/>
          <p:nvPr/>
        </p:nvSpPr>
        <p:spPr>
          <a:xfrm>
            <a:off x="8325917" y="3648456"/>
            <a:ext cx="118369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nieuwbouw villa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13"/>
          <p:cNvSpPr/>
          <p:nvPr/>
        </p:nvSpPr>
        <p:spPr>
          <a:xfrm>
            <a:off x="9619336" y="3648456"/>
            <a:ext cx="118369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13"/>
          <p:cNvSpPr/>
          <p:nvPr/>
        </p:nvSpPr>
        <p:spPr>
          <a:xfrm>
            <a:off x="9619336" y="3648456"/>
            <a:ext cx="118369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wonen in Spanje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13"/>
          <p:cNvSpPr/>
          <p:nvPr/>
        </p:nvSpPr>
        <p:spPr>
          <a:xfrm>
            <a:off x="8325917" y="4032504"/>
            <a:ext cx="1001817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13"/>
          <p:cNvSpPr/>
          <p:nvPr/>
        </p:nvSpPr>
        <p:spPr>
          <a:xfrm>
            <a:off x="8325917" y="4032504"/>
            <a:ext cx="1001817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Costa Cálida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13"/>
          <p:cNvSpPr/>
          <p:nvPr/>
        </p:nvSpPr>
        <p:spPr>
          <a:xfrm>
            <a:off x="8325917" y="4489704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RUN THIS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13"/>
          <p:cNvSpPr/>
          <p:nvPr/>
        </p:nvSpPr>
        <p:spPr>
          <a:xfrm>
            <a:off x="8325917" y="4773168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13"/>
          <p:cNvSpPr/>
          <p:nvPr/>
        </p:nvSpPr>
        <p:spPr>
          <a:xfrm>
            <a:off x="8508797" y="4709160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Data-led “rendement” campaign — the Dutch buy on clear numbers; pair with the S&amp;P forecast.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13"/>
          <p:cNvSpPr/>
          <p:nvPr/>
        </p:nvSpPr>
        <p:spPr>
          <a:xfrm>
            <a:off x="8325917" y="5486400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13"/>
          <p:cNvSpPr/>
          <p:nvPr/>
        </p:nvSpPr>
        <p:spPr>
          <a:xfrm>
            <a:off x="8508797" y="5422392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Box-3 angle: a Spanish home as the asset their own tax code punishes least.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13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JULY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3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11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14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14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CAMPAIGN PLAYBOOK · BY COUNTRY (2 OF 2)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4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What they search — and what to run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14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The capture and test markets — answer the UK visa question head-on, and give Italy a real page now that it is a top-5 nationality.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14"/>
          <p:cNvSpPr/>
          <p:nvPr/>
        </p:nvSpPr>
        <p:spPr>
          <a:xfrm>
            <a:off x="640080" y="1965960"/>
            <a:ext cx="3454298" cy="41605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14"/>
          <p:cNvSpPr/>
          <p:nvPr/>
        </p:nvSpPr>
        <p:spPr>
          <a:xfrm>
            <a:off x="868680" y="2167128"/>
            <a:ext cx="29970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United Kingdom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14"/>
          <p:cNvSpPr/>
          <p:nvPr/>
        </p:nvSpPr>
        <p:spPr>
          <a:xfrm>
            <a:off x="868680" y="2624328"/>
            <a:ext cx="726034" cy="246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14"/>
          <p:cNvSpPr/>
          <p:nvPr/>
        </p:nvSpPr>
        <p:spPr>
          <a:xfrm>
            <a:off x="868680" y="2624328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CAPTURE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14"/>
          <p:cNvSpPr/>
          <p:nvPr/>
        </p:nvSpPr>
        <p:spPr>
          <a:xfrm>
            <a:off x="868680" y="3044952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THEY SEARCH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14"/>
          <p:cNvSpPr/>
          <p:nvPr/>
        </p:nvSpPr>
        <p:spPr>
          <a:xfrm>
            <a:off x="868680" y="3264408"/>
            <a:ext cx="1668689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14"/>
          <p:cNvSpPr/>
          <p:nvPr/>
        </p:nvSpPr>
        <p:spPr>
          <a:xfrm>
            <a:off x="868680" y="3264408"/>
            <a:ext cx="166868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property for sale Spain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14"/>
          <p:cNvSpPr/>
          <p:nvPr/>
        </p:nvSpPr>
        <p:spPr>
          <a:xfrm>
            <a:off x="2647097" y="3264408"/>
            <a:ext cx="118369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14"/>
          <p:cNvSpPr/>
          <p:nvPr/>
        </p:nvSpPr>
        <p:spPr>
          <a:xfrm>
            <a:off x="2647097" y="3264408"/>
            <a:ext cx="118369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moving to Spain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14"/>
          <p:cNvSpPr/>
          <p:nvPr/>
        </p:nvSpPr>
        <p:spPr>
          <a:xfrm>
            <a:off x="868680" y="3648456"/>
            <a:ext cx="880567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14"/>
          <p:cNvSpPr/>
          <p:nvPr/>
        </p:nvSpPr>
        <p:spPr>
          <a:xfrm>
            <a:off x="868680" y="3648456"/>
            <a:ext cx="880567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Spain visa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14"/>
          <p:cNvSpPr/>
          <p:nvPr/>
        </p:nvSpPr>
        <p:spPr>
          <a:xfrm>
            <a:off x="1858975" y="3648456"/>
            <a:ext cx="1365565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14"/>
          <p:cNvSpPr/>
          <p:nvPr/>
        </p:nvSpPr>
        <p:spPr>
          <a:xfrm>
            <a:off x="1858975" y="3648456"/>
            <a:ext cx="1365565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non-lucrative visa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14"/>
          <p:cNvSpPr/>
          <p:nvPr/>
        </p:nvSpPr>
        <p:spPr>
          <a:xfrm>
            <a:off x="868680" y="4032504"/>
            <a:ext cx="941192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14"/>
          <p:cNvSpPr/>
          <p:nvPr/>
        </p:nvSpPr>
        <p:spPr>
          <a:xfrm>
            <a:off x="868680" y="4032504"/>
            <a:ext cx="94119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90/180 rule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868680" y="4489704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RUN THIS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868680" y="4773168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14"/>
          <p:cNvSpPr/>
          <p:nvPr/>
        </p:nvSpPr>
        <p:spPr>
          <a:xfrm>
            <a:off x="1051560" y="4709160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“Your route to Spain after Brexit” — visa/residency-led, answering 90/180 head-on.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868680" y="5486400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14"/>
          <p:cNvSpPr/>
          <p:nvPr/>
        </p:nvSpPr>
        <p:spPr>
          <a:xfrm>
            <a:off x="1051560" y="5422392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State it plainly: the 100% tax is not law, and new-build was never in scope.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4368698" y="1965960"/>
            <a:ext cx="3454298" cy="41605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14"/>
          <p:cNvSpPr/>
          <p:nvPr/>
        </p:nvSpPr>
        <p:spPr>
          <a:xfrm>
            <a:off x="4597298" y="2167128"/>
            <a:ext cx="29970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Belgium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4597298" y="2624328"/>
            <a:ext cx="782726" cy="246888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14"/>
          <p:cNvSpPr/>
          <p:nvPr/>
        </p:nvSpPr>
        <p:spPr>
          <a:xfrm>
            <a:off x="4597298" y="2624328"/>
            <a:ext cx="78272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MAINTAIN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4597298" y="3044952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THEY SEARCH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4597298" y="3264408"/>
            <a:ext cx="1304940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14"/>
          <p:cNvSpPr/>
          <p:nvPr/>
        </p:nvSpPr>
        <p:spPr>
          <a:xfrm>
            <a:off x="4597298" y="3264408"/>
            <a:ext cx="13049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huis kopen Spanje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14"/>
          <p:cNvSpPr/>
          <p:nvPr/>
        </p:nvSpPr>
        <p:spPr>
          <a:xfrm>
            <a:off x="4597298" y="3648456"/>
            <a:ext cx="1608064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14"/>
          <p:cNvSpPr/>
          <p:nvPr/>
        </p:nvSpPr>
        <p:spPr>
          <a:xfrm>
            <a:off x="4597298" y="3648456"/>
            <a:ext cx="1608064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acheter maison Espagne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14"/>
          <p:cNvSpPr/>
          <p:nvPr/>
        </p:nvSpPr>
        <p:spPr>
          <a:xfrm>
            <a:off x="6315090" y="3648456"/>
            <a:ext cx="819942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14"/>
          <p:cNvSpPr/>
          <p:nvPr/>
        </p:nvSpPr>
        <p:spPr>
          <a:xfrm>
            <a:off x="6315090" y="3648456"/>
            <a:ext cx="81994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nieuwbouw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14"/>
          <p:cNvSpPr/>
          <p:nvPr/>
        </p:nvSpPr>
        <p:spPr>
          <a:xfrm>
            <a:off x="4597298" y="4032504"/>
            <a:ext cx="941192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14"/>
          <p:cNvSpPr/>
          <p:nvPr/>
        </p:nvSpPr>
        <p:spPr>
          <a:xfrm>
            <a:off x="4597298" y="4032504"/>
            <a:ext cx="94119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fiscaliteit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14"/>
          <p:cNvSpPr/>
          <p:nvPr/>
        </p:nvSpPr>
        <p:spPr>
          <a:xfrm>
            <a:off x="4597298" y="4489704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RUN THIS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14"/>
          <p:cNvSpPr/>
          <p:nvPr/>
        </p:nvSpPr>
        <p:spPr>
          <a:xfrm>
            <a:off x="4597298" y="4773168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14"/>
          <p:cNvSpPr/>
          <p:nvPr/>
        </p:nvSpPr>
        <p:spPr>
          <a:xfrm>
            <a:off x="4780178" y="4709160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Bilingual NL/FR new-build showcase — Belgians over-index on new-build.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14"/>
          <p:cNvSpPr/>
          <p:nvPr/>
        </p:nvSpPr>
        <p:spPr>
          <a:xfrm>
            <a:off x="4597298" y="5486400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14"/>
          <p:cNvSpPr/>
          <p:nvPr/>
        </p:nvSpPr>
        <p:spPr>
          <a:xfrm>
            <a:off x="4780178" y="5422392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“Escape the grey” lifestyle + tax-relief angle.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14"/>
          <p:cNvSpPr/>
          <p:nvPr/>
        </p:nvSpPr>
        <p:spPr>
          <a:xfrm>
            <a:off x="8097317" y="1965960"/>
            <a:ext cx="3454298" cy="41605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14"/>
          <p:cNvSpPr/>
          <p:nvPr/>
        </p:nvSpPr>
        <p:spPr>
          <a:xfrm>
            <a:off x="8325917" y="2167128"/>
            <a:ext cx="29970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Italy &amp; Poland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14"/>
          <p:cNvSpPr/>
          <p:nvPr/>
        </p:nvSpPr>
        <p:spPr>
          <a:xfrm>
            <a:off x="8325917" y="2624328"/>
            <a:ext cx="555955" cy="246888"/>
          </a:xfrm>
          <a:prstGeom prst="rect">
            <a:avLst/>
          </a:prstGeom>
          <a:solidFill>
            <a:srgbClr val="F4F6F9"/>
          </a:solidFill>
          <a:ln cap="flat" cmpd="sng" w="12700">
            <a:solidFill>
              <a:srgbClr val="CB9B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14"/>
          <p:cNvSpPr/>
          <p:nvPr/>
        </p:nvSpPr>
        <p:spPr>
          <a:xfrm>
            <a:off x="8325917" y="2624328"/>
            <a:ext cx="555955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TEST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14"/>
          <p:cNvSpPr/>
          <p:nvPr/>
        </p:nvSpPr>
        <p:spPr>
          <a:xfrm>
            <a:off x="8325917" y="3044952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THEY SEARCH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14"/>
          <p:cNvSpPr/>
          <p:nvPr/>
        </p:nvSpPr>
        <p:spPr>
          <a:xfrm>
            <a:off x="8325917" y="3264408"/>
            <a:ext cx="1123066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14"/>
          <p:cNvSpPr/>
          <p:nvPr/>
        </p:nvSpPr>
        <p:spPr>
          <a:xfrm>
            <a:off x="8325917" y="3264408"/>
            <a:ext cx="112306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casa in Spagna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14"/>
          <p:cNvSpPr/>
          <p:nvPr/>
        </p:nvSpPr>
        <p:spPr>
          <a:xfrm>
            <a:off x="9558711" y="3264408"/>
            <a:ext cx="1244316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14"/>
          <p:cNvSpPr/>
          <p:nvPr/>
        </p:nvSpPr>
        <p:spPr>
          <a:xfrm>
            <a:off x="9558711" y="3264408"/>
            <a:ext cx="124431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vivere in Spagna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14"/>
          <p:cNvSpPr/>
          <p:nvPr/>
        </p:nvSpPr>
        <p:spPr>
          <a:xfrm>
            <a:off x="8325917" y="3648456"/>
            <a:ext cx="118369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14"/>
          <p:cNvSpPr/>
          <p:nvPr/>
        </p:nvSpPr>
        <p:spPr>
          <a:xfrm>
            <a:off x="8325917" y="3648456"/>
            <a:ext cx="118369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dom w Hiszpanii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14"/>
          <p:cNvSpPr/>
          <p:nvPr/>
        </p:nvSpPr>
        <p:spPr>
          <a:xfrm>
            <a:off x="9619336" y="3648456"/>
            <a:ext cx="106244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14"/>
          <p:cNvSpPr/>
          <p:nvPr/>
        </p:nvSpPr>
        <p:spPr>
          <a:xfrm>
            <a:off x="9619336" y="3648456"/>
            <a:ext cx="106244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nieruchomości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14"/>
          <p:cNvSpPr/>
          <p:nvPr/>
        </p:nvSpPr>
        <p:spPr>
          <a:xfrm>
            <a:off x="8325917" y="4105656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RUN THIS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4"/>
          <p:cNvSpPr/>
          <p:nvPr/>
        </p:nvSpPr>
        <p:spPr>
          <a:xfrm>
            <a:off x="8325917" y="4389120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14"/>
          <p:cNvSpPr/>
          <p:nvPr/>
        </p:nvSpPr>
        <p:spPr>
          <a:xfrm>
            <a:off x="8508797" y="4325112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Italy is now the 4th-largest foreign nationality in Spain (5.5%, Registradores Q1 2026) — give it a real Italian landing page this month.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14"/>
          <p:cNvSpPr/>
          <p:nvPr/>
        </p:nvSpPr>
        <p:spPr>
          <a:xfrm>
            <a:off x="8325917" y="5102352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14"/>
          <p:cNvSpPr/>
          <p:nvPr/>
        </p:nvSpPr>
        <p:spPr>
          <a:xfrm>
            <a:off x="8508797" y="5038344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Poland stays a light-touch probe.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14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JULY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14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12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15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15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SOURCES · HOW TO VERIFY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15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Where every figure comes from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15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Each layer traces back to a primary source — check any number against the originals.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15"/>
          <p:cNvSpPr/>
          <p:nvPr/>
        </p:nvSpPr>
        <p:spPr>
          <a:xfrm>
            <a:off x="640080" y="2011680"/>
            <a:ext cx="53949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00"/>
              <a:buFont typeface="DM Sans"/>
              <a:buNone/>
            </a:pPr>
            <a:r>
              <a:rPr b="1" i="0" lang="en-US" sz="9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SEARCH &amp; ATTENTION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3" name="Google Shape;633;p15"/>
          <p:cNvCxnSpPr/>
          <p:nvPr/>
        </p:nvCxnSpPr>
        <p:spPr>
          <a:xfrm>
            <a:off x="640080" y="2249424"/>
            <a:ext cx="5394960" cy="0"/>
          </a:xfrm>
          <a:prstGeom prst="straightConnector1">
            <a:avLst/>
          </a:prstGeom>
          <a:noFill/>
          <a:ln cap="flat" cmpd="sng" w="15225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4" name="Google Shape;634;p15"/>
          <p:cNvSpPr/>
          <p:nvPr/>
        </p:nvSpPr>
        <p:spPr>
          <a:xfrm>
            <a:off x="640080" y="2322576"/>
            <a:ext cx="5394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Google Trends · Indeed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search interest and cross-border job search by country.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trends.google.com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640080" y="2852928"/>
            <a:ext cx="53949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00"/>
              <a:buFont typeface="DM Sans"/>
              <a:buNone/>
            </a:pPr>
            <a:r>
              <a:rPr b="1" i="0" lang="en-US" sz="9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TRANSACTIONS · WHO ACTUALLY BOUGHT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6" name="Google Shape;636;p15"/>
          <p:cNvCxnSpPr/>
          <p:nvPr/>
        </p:nvCxnSpPr>
        <p:spPr>
          <a:xfrm>
            <a:off x="640080" y="3090672"/>
            <a:ext cx="5394960" cy="0"/>
          </a:xfrm>
          <a:prstGeom prst="straightConnector1">
            <a:avLst/>
          </a:prstGeom>
          <a:noFill/>
          <a:ln cap="flat" cmpd="sng" w="15225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7" name="Google Shape;637;p15"/>
          <p:cNvSpPr/>
          <p:nvPr/>
        </p:nvSpPr>
        <p:spPr>
          <a:xfrm>
            <a:off x="640080" y="3163824"/>
            <a:ext cx="5394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Colegio de Registradores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ERI Q1 2026, pub. 7 May 2026 — 13.92% foreign share.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registradores.org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15"/>
          <p:cNvSpPr/>
          <p:nvPr/>
        </p:nvSpPr>
        <p:spPr>
          <a:xfrm>
            <a:off x="640080" y="3566160"/>
            <a:ext cx="5394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Registradores · coastal cut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Alicante 44.65%, Málaga 34.30%, Murcia 21.73% (Jul 26).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registradores.org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15"/>
          <p:cNvSpPr/>
          <p:nvPr/>
        </p:nvSpPr>
        <p:spPr>
          <a:xfrm>
            <a:off x="640080" y="3968496"/>
            <a:ext cx="5394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Consejo General del Notariado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foreign-buyer report 2H 2025 — carried forward.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notariado.org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15"/>
          <p:cNvSpPr/>
          <p:nvPr/>
        </p:nvSpPr>
        <p:spPr>
          <a:xfrm>
            <a:off x="640080" y="4370832"/>
            <a:ext cx="5394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Spanish Property Insight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Dutch demand analysis, 5 Jul 2026.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spanishpropertyinsight.com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5"/>
          <p:cNvSpPr/>
          <p:nvPr/>
        </p:nvSpPr>
        <p:spPr>
          <a:xfrm>
            <a:off x="6400800" y="2011680"/>
            <a:ext cx="515081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00"/>
              <a:buFont typeface="DM Sans"/>
              <a:buNone/>
            </a:pPr>
            <a:r>
              <a:rPr b="1" i="0" lang="en-US" sz="9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MIGRATION &amp; MACRO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2" name="Google Shape;642;p15"/>
          <p:cNvCxnSpPr/>
          <p:nvPr/>
        </p:nvCxnSpPr>
        <p:spPr>
          <a:xfrm>
            <a:off x="6400800" y="2249424"/>
            <a:ext cx="5150815" cy="0"/>
          </a:xfrm>
          <a:prstGeom prst="straightConnector1">
            <a:avLst/>
          </a:prstGeom>
          <a:noFill/>
          <a:ln cap="flat" cmpd="sng" w="15225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43" name="Google Shape;643;p15"/>
          <p:cNvSpPr/>
          <p:nvPr/>
        </p:nvSpPr>
        <p:spPr>
          <a:xfrm>
            <a:off x="6400800" y="2322576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Indeed · Euronews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German top-earner emigration survey, 19 Jul 2026.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euronews.com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15"/>
          <p:cNvSpPr/>
          <p:nvPr/>
        </p:nvSpPr>
        <p:spPr>
          <a:xfrm>
            <a:off x="6400800" y="2670048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Standard &amp; Poor’s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Europe house-price forecast, 15 Jul 2026.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spglobal.com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15"/>
          <p:cNvSpPr/>
          <p:nvPr/>
        </p:nvSpPr>
        <p:spPr>
          <a:xfrm>
            <a:off x="6400800" y="3017520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Gesvalt Tasaciones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Q2 2026 housing report, 9 Jul — Murcia +18.2%.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gesvalt.es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15"/>
          <p:cNvSpPr/>
          <p:nvPr/>
        </p:nvSpPr>
        <p:spPr>
          <a:xfrm>
            <a:off x="6400800" y="3364992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Henley &amp; Partners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Wealth Migration Report 2026, carried fwd.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henleyglobal.com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15"/>
          <p:cNvSpPr/>
          <p:nvPr/>
        </p:nvSpPr>
        <p:spPr>
          <a:xfrm>
            <a:off x="6400800" y="3822192"/>
            <a:ext cx="515081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00"/>
              <a:buFont typeface="DM Sans"/>
              <a:buNone/>
            </a:pPr>
            <a:r>
              <a:rPr b="1" i="0" lang="en-US" sz="9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CONVERSATION &amp; SENTIMENT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8" name="Google Shape;648;p15"/>
          <p:cNvCxnSpPr/>
          <p:nvPr/>
        </p:nvCxnSpPr>
        <p:spPr>
          <a:xfrm>
            <a:off x="6400800" y="4059936"/>
            <a:ext cx="5150815" cy="0"/>
          </a:xfrm>
          <a:prstGeom prst="straightConnector1">
            <a:avLst/>
          </a:prstGeom>
          <a:noFill/>
          <a:ln cap="flat" cmpd="sng" w="15225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49" name="Google Shape;649;p15"/>
          <p:cNvSpPr/>
          <p:nvPr/>
        </p:nvSpPr>
        <p:spPr>
          <a:xfrm>
            <a:off x="6400800" y="4133088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idealista ESI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agent confidence Q3 2026 — 23% expect price rises.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idealista.com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15"/>
          <p:cNvSpPr/>
          <p:nvPr/>
        </p:nvSpPr>
        <p:spPr>
          <a:xfrm>
            <a:off x="6400800" y="4480560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Expat forums &amp; communities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bureaucracy, visa, price pushback.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15"/>
          <p:cNvSpPr/>
          <p:nvPr/>
        </p:nvSpPr>
        <p:spPr>
          <a:xfrm>
            <a:off x="6400800" y="4828032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DutchNews · NVM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record Q2 listings as Dutch landlords sell up.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dutchnews.nl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5"/>
          <p:cNvSpPr/>
          <p:nvPr/>
        </p:nvSpPr>
        <p:spPr>
          <a:xfrm>
            <a:off x="6400800" y="5285232"/>
            <a:ext cx="515081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00"/>
              <a:buFont typeface="DM Sans"/>
              <a:buNone/>
            </a:pPr>
            <a:r>
              <a:rPr b="1" i="0" lang="en-US" sz="9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POLICY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3" name="Google Shape;653;p15"/>
          <p:cNvCxnSpPr/>
          <p:nvPr/>
        </p:nvCxnSpPr>
        <p:spPr>
          <a:xfrm>
            <a:off x="6400800" y="5522976"/>
            <a:ext cx="5150815" cy="0"/>
          </a:xfrm>
          <a:prstGeom prst="straightConnector1">
            <a:avLst/>
          </a:prstGeom>
          <a:noFill/>
          <a:ln cap="flat" cmpd="sng" w="15225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4" name="Google Shape;654;p15"/>
          <p:cNvSpPr/>
          <p:nvPr/>
        </p:nvSpPr>
        <p:spPr>
          <a:xfrm>
            <a:off x="6400800" y="5596128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Golden Visa ended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3 Apr 2025, Organic Law 1/2025.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15"/>
          <p:cNvSpPr/>
          <p:nvPr/>
        </p:nvSpPr>
        <p:spPr>
          <a:xfrm>
            <a:off x="6400800" y="5943600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100% non-EU buyer tax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not law as of Jul 2026; new-build exempt.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15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JULY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15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13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3055"/>
        </a:solidFill>
      </p:bgPr>
    </p:bg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./assets/logo_white.png" id="663" name="Google Shape;66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7340" y="1828800"/>
            <a:ext cx="4277015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16"/>
          <p:cNvSpPr/>
          <p:nvPr/>
        </p:nvSpPr>
        <p:spPr>
          <a:xfrm>
            <a:off x="914400" y="3611880"/>
            <a:ext cx="10362895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layfair Display"/>
              <a:buNone/>
            </a:pPr>
            <a:r>
              <a:rPr b="1" i="1" lang="en-US" sz="260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Built to repeat — every month.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16"/>
          <p:cNvSpPr/>
          <p:nvPr/>
        </p:nvSpPr>
        <p:spPr>
          <a:xfrm>
            <a:off x="6022696" y="4343400"/>
            <a:ext cx="146304" cy="146304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16"/>
          <p:cNvSpPr/>
          <p:nvPr/>
        </p:nvSpPr>
        <p:spPr>
          <a:xfrm>
            <a:off x="914400" y="4617720"/>
            <a:ext cx="1036289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NEXT AUTO-RUN · 1 SEPTEMBER 2026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16"/>
          <p:cNvSpPr/>
          <p:nvPr/>
        </p:nvSpPr>
        <p:spPr>
          <a:xfrm>
            <a:off x="914400" y="6126480"/>
            <a:ext cx="1036289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B93A4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8B93A4"/>
                </a:solidFill>
                <a:latin typeface="DM Sans"/>
                <a:ea typeface="DM Sans"/>
                <a:cs typeface="DM Sans"/>
                <a:sym typeface="DM Sans"/>
              </a:rPr>
              <a:t>Recency-first market intelligence for Taolis  ·  Altaona Resort, Murcia  ·  taolis.com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WHAT CHANGED THIS MONTH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signals that moved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Four developments from the last few weeks — ranked by how hard they should shape where you spend and who you call first.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4"/>
          <p:cNvSpPr/>
          <p:nvPr/>
        </p:nvSpPr>
        <p:spPr>
          <a:xfrm>
            <a:off x="640080" y="1938528"/>
            <a:ext cx="10911535" cy="9601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822960" y="2061972"/>
            <a:ext cx="713232" cy="7132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4"/>
          <p:cNvSpPr/>
          <p:nvPr/>
        </p:nvSpPr>
        <p:spPr>
          <a:xfrm>
            <a:off x="822960" y="2084832"/>
            <a:ext cx="713232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2600"/>
              <a:buFont typeface="Playfair Display"/>
              <a:buNone/>
            </a:pPr>
            <a:r>
              <a:rPr b="1" i="1" lang="en-US" sz="26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/>
          <p:nvPr/>
        </p:nvSpPr>
        <p:spPr>
          <a:xfrm>
            <a:off x="822960" y="2487168"/>
            <a:ext cx="713232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750"/>
              <a:buFont typeface="DM Sans"/>
              <a:buNone/>
            </a:pPr>
            <a:r>
              <a:rPr b="1" i="0" lang="en-US" sz="7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HIGH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1755648" y="2084832"/>
            <a:ext cx="58064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INSTABILITY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    19 Jul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1755648" y="2331720"/>
            <a:ext cx="5806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Indeed survey: </a:t>
            </a:r>
            <a:r>
              <a:rPr b="1" i="0" lang="en-US" sz="12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54% of German households on €6,000+ net have job-hunted abroad in the past year</a:t>
            </a: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 — and 77% want the move to be permanent.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7754112" y="2084832"/>
            <a:ext cx="3614623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50"/>
              <a:buFont typeface="DM Sans"/>
              <a:buNone/>
            </a:pPr>
            <a:r>
              <a:rPr b="1" i="0" lang="en-US" sz="8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SO WHAT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7754112" y="2322576"/>
            <a:ext cx="3614623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Measured behaviour now, not a forecast — 288,000 Germans left last year. Push German-language acquisition. (DE · Indeed, 19 Jul)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640080" y="3008376"/>
            <a:ext cx="10911535" cy="9601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4"/>
          <p:cNvSpPr/>
          <p:nvPr/>
        </p:nvSpPr>
        <p:spPr>
          <a:xfrm>
            <a:off x="822960" y="3131820"/>
            <a:ext cx="713232" cy="7132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4"/>
          <p:cNvSpPr/>
          <p:nvPr/>
        </p:nvSpPr>
        <p:spPr>
          <a:xfrm>
            <a:off x="822960" y="3154680"/>
            <a:ext cx="713232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2600"/>
              <a:buFont typeface="Playfair Display"/>
              <a:buNone/>
            </a:pPr>
            <a:r>
              <a:rPr b="1" i="1" lang="en-US" sz="26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822960" y="3557016"/>
            <a:ext cx="713232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750"/>
              <a:buFont typeface="DM Sans"/>
              <a:buNone/>
            </a:pPr>
            <a:r>
              <a:rPr b="1" i="0" lang="en-US" sz="7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HIGH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1755648" y="3154680"/>
            <a:ext cx="58064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MARKET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    15 Jul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1755648" y="3401568"/>
            <a:ext cx="5806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S&amp;P forecasts Spanish house prices </a:t>
            </a:r>
            <a:r>
              <a:rPr b="1" i="0" lang="en-US" sz="12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+9.1% in 2026, +7.4% in 2027 and +6.2% in 2028 — Europe’s strongest housing market</a:t>
            </a: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, on structural undersupply.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7754112" y="3154680"/>
            <a:ext cx="3614623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50"/>
              <a:buFont typeface="DM Sans"/>
              <a:buNone/>
            </a:pPr>
            <a:r>
              <a:rPr b="1" i="0" lang="en-US" sz="8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SO WHAT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7754112" y="3392424"/>
            <a:ext cx="3614623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A three-year, agency-rated appreciation case you can put in writing. (Spain · S&amp;P via SPI, 15 Jul)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640080" y="4078224"/>
            <a:ext cx="10911535" cy="9601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822960" y="4201668"/>
            <a:ext cx="713232" cy="7132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4"/>
          <p:cNvSpPr/>
          <p:nvPr/>
        </p:nvSpPr>
        <p:spPr>
          <a:xfrm>
            <a:off x="822960" y="4224528"/>
            <a:ext cx="713232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2600"/>
              <a:buFont typeface="Playfair Display"/>
              <a:buNone/>
            </a:pPr>
            <a:r>
              <a:rPr b="1" i="1" lang="en-US" sz="26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3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>
            <a:off x="822960" y="4626864"/>
            <a:ext cx="713232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750"/>
              <a:buFont typeface="DM Sans"/>
              <a:buNone/>
            </a:pPr>
            <a:r>
              <a:rPr b="1" i="0" lang="en-US" sz="7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HIGH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/>
          <p:nvPr/>
        </p:nvSpPr>
        <p:spPr>
          <a:xfrm>
            <a:off x="1755648" y="4224528"/>
            <a:ext cx="58064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MURCIA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    9 &amp; 22 Jul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/>
          <p:nvPr/>
        </p:nvSpPr>
        <p:spPr>
          <a:xfrm>
            <a:off x="1755648" y="4471416"/>
            <a:ext cx="5806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Murcia led Spain in Q2 at </a:t>
            </a:r>
            <a:r>
              <a:rPr b="1" i="0" lang="en-US" sz="12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+18.2% YoY — €1,536/m² vs €2,041 nationally</a:t>
            </a: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 (Gesvalt), and foreign buyers now take </a:t>
            </a:r>
            <a:r>
              <a:rPr b="1" i="0" lang="en-US" sz="12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21.73% of Costa Cálida purchases</a:t>
            </a: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 (Registradores).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4"/>
          <p:cNvSpPr/>
          <p:nvPr/>
        </p:nvSpPr>
        <p:spPr>
          <a:xfrm>
            <a:off x="7754112" y="4224528"/>
            <a:ext cx="3614623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50"/>
              <a:buFont typeface="DM Sans"/>
              <a:buNone/>
            </a:pPr>
            <a:r>
              <a:rPr b="1" i="0" lang="en-US" sz="8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SO WHAT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"/>
          <p:cNvSpPr/>
          <p:nvPr/>
        </p:nvSpPr>
        <p:spPr>
          <a:xfrm>
            <a:off x="7754112" y="4462272"/>
            <a:ext cx="3614623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Fastest appreciation AND ~25% below the national price. That contrast is the Murcia pitch. (Murcia · Gesvalt 9 Jul / Registradores 22 Jul)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640080" y="5148072"/>
            <a:ext cx="10911535" cy="9601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4"/>
          <p:cNvSpPr/>
          <p:nvPr/>
        </p:nvSpPr>
        <p:spPr>
          <a:xfrm>
            <a:off x="822960" y="5271516"/>
            <a:ext cx="713232" cy="7132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4"/>
          <p:cNvSpPr/>
          <p:nvPr/>
        </p:nvSpPr>
        <p:spPr>
          <a:xfrm>
            <a:off x="822960" y="5294376"/>
            <a:ext cx="713232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2600"/>
              <a:buFont typeface="Playfair Display"/>
              <a:buNone/>
            </a:pPr>
            <a:r>
              <a:rPr b="1" i="1" lang="en-US" sz="26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4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4"/>
          <p:cNvSpPr/>
          <p:nvPr/>
        </p:nvSpPr>
        <p:spPr>
          <a:xfrm>
            <a:off x="822960" y="5696712"/>
            <a:ext cx="713232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750"/>
              <a:buFont typeface="DM Sans"/>
              <a:buNone/>
            </a:pPr>
            <a:r>
              <a:rPr b="1" i="0" lang="en-US" sz="7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WATCH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1755648" y="5294376"/>
            <a:ext cx="58064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SENTIMENT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    24 Jul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4"/>
          <p:cNvSpPr/>
          <p:nvPr/>
        </p:nvSpPr>
        <p:spPr>
          <a:xfrm>
            <a:off x="1755648" y="5541264"/>
            <a:ext cx="5806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idealista’s Q3 agent index cooled: </a:t>
            </a:r>
            <a:r>
              <a:rPr b="1" i="0" lang="en-US" sz="12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only 23% now expect prices to rise, down from 39%</a:t>
            </a: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 — buyers negotiate harder. The 100% non-EU tax is still not law.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4"/>
          <p:cNvSpPr/>
          <p:nvPr/>
        </p:nvSpPr>
        <p:spPr>
          <a:xfrm>
            <a:off x="7754112" y="5294376"/>
            <a:ext cx="3614623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50"/>
              <a:buFont typeface="DM Sans"/>
              <a:buNone/>
            </a:pPr>
            <a:r>
              <a:rPr b="1" i="0" lang="en-US" sz="8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SO WHAT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7754112" y="5532120"/>
            <a:ext cx="3614623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Expectations cool faster than prices — a short window to close committed buyers on urgency. (Spain · idealista ESI Q3’26)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JULY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4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SEARCH DEMAND · LAST 30 DAYS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5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Who's looking right now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5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Direction of interest in buying property in Spain &amp; Murcia, by country, versus the previous month.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640080" y="2011680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INTEREST VS LAST MONTH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640080" y="2395728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▲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5"/>
          <p:cNvSpPr/>
          <p:nvPr/>
        </p:nvSpPr>
        <p:spPr>
          <a:xfrm>
            <a:off x="987552" y="2395728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Germany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5"/>
          <p:cNvSpPr/>
          <p:nvPr/>
        </p:nvSpPr>
        <p:spPr>
          <a:xfrm>
            <a:off x="2834640" y="2395728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exit-search doubled since 2020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8" name="Google Shape;78;p5"/>
          <p:cNvCxnSpPr/>
          <p:nvPr/>
        </p:nvCxnSpPr>
        <p:spPr>
          <a:xfrm>
            <a:off x="640080" y="2779776"/>
            <a:ext cx="5029200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" name="Google Shape;79;p5"/>
          <p:cNvSpPr/>
          <p:nvPr/>
        </p:nvSpPr>
        <p:spPr>
          <a:xfrm>
            <a:off x="640080" y="2871216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▲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5"/>
          <p:cNvSpPr/>
          <p:nvPr/>
        </p:nvSpPr>
        <p:spPr>
          <a:xfrm>
            <a:off x="987552" y="2871216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Netherlands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5"/>
          <p:cNvSpPr/>
          <p:nvPr/>
        </p:nvSpPr>
        <p:spPr>
          <a:xfrm>
            <a:off x="2834640" y="2871216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only market still growing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2" name="Google Shape;82;p5"/>
          <p:cNvCxnSpPr/>
          <p:nvPr/>
        </p:nvCxnSpPr>
        <p:spPr>
          <a:xfrm>
            <a:off x="640080" y="3255264"/>
            <a:ext cx="5029200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3" name="Google Shape;83;p5"/>
          <p:cNvSpPr/>
          <p:nvPr/>
        </p:nvSpPr>
        <p:spPr>
          <a:xfrm>
            <a:off x="640080" y="3346704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▲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5"/>
          <p:cNvSpPr/>
          <p:nvPr/>
        </p:nvSpPr>
        <p:spPr>
          <a:xfrm>
            <a:off x="987552" y="3346704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France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5"/>
          <p:cNvSpPr/>
          <p:nvPr/>
        </p:nvSpPr>
        <p:spPr>
          <a:xfrm>
            <a:off x="2834640" y="3346704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budget &amp; wealth-tax pressure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6" name="Google Shape;86;p5"/>
          <p:cNvCxnSpPr/>
          <p:nvPr/>
        </p:nvCxnSpPr>
        <p:spPr>
          <a:xfrm>
            <a:off x="640080" y="3730752"/>
            <a:ext cx="5029200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7" name="Google Shape;87;p5"/>
          <p:cNvSpPr/>
          <p:nvPr/>
        </p:nvSpPr>
        <p:spPr>
          <a:xfrm>
            <a:off x="640080" y="382219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▲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5"/>
          <p:cNvSpPr/>
          <p:nvPr/>
        </p:nvSpPr>
        <p:spPr>
          <a:xfrm>
            <a:off x="987552" y="3822192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Italy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5"/>
          <p:cNvSpPr/>
          <p:nvPr/>
        </p:nvSpPr>
        <p:spPr>
          <a:xfrm>
            <a:off x="2834640" y="3822192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new top-5 nationality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0" name="Google Shape;90;p5"/>
          <p:cNvCxnSpPr/>
          <p:nvPr/>
        </p:nvCxnSpPr>
        <p:spPr>
          <a:xfrm>
            <a:off x="640080" y="4206240"/>
            <a:ext cx="5029200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1" name="Google Shape;91;p5"/>
          <p:cNvSpPr/>
          <p:nvPr/>
        </p:nvSpPr>
        <p:spPr>
          <a:xfrm>
            <a:off x="640080" y="4297680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—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5"/>
          <p:cNvSpPr/>
          <p:nvPr/>
        </p:nvSpPr>
        <p:spPr>
          <a:xfrm>
            <a:off x="987552" y="4297680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Belgium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2834640" y="4297680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steady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4" name="Google Shape;94;p5"/>
          <p:cNvCxnSpPr/>
          <p:nvPr/>
        </p:nvCxnSpPr>
        <p:spPr>
          <a:xfrm>
            <a:off x="640080" y="4681728"/>
            <a:ext cx="5029200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p5"/>
          <p:cNvSpPr/>
          <p:nvPr/>
        </p:nvSpPr>
        <p:spPr>
          <a:xfrm>
            <a:off x="640080" y="4773168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▼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987552" y="4773168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United Kingdom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2834640" y="4773168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cooling, non-EU friction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8" name="Google Shape;98;p5"/>
          <p:cNvCxnSpPr/>
          <p:nvPr/>
        </p:nvCxnSpPr>
        <p:spPr>
          <a:xfrm>
            <a:off x="640080" y="5157216"/>
            <a:ext cx="5029200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9" name="Google Shape;99;p5"/>
          <p:cNvSpPr/>
          <p:nvPr/>
        </p:nvSpPr>
        <p:spPr>
          <a:xfrm>
            <a:off x="6309360" y="2011680"/>
            <a:ext cx="524225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BREAKOUT SEARCH THEMES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6309360" y="2331720"/>
            <a:ext cx="2036003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6309360" y="2331720"/>
            <a:ext cx="2036003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auswandern spanien steuern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8455091" y="2331720"/>
            <a:ext cx="1290676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5"/>
          <p:cNvSpPr/>
          <p:nvPr/>
        </p:nvSpPr>
        <p:spPr>
          <a:xfrm>
            <a:off x="8455091" y="2331720"/>
            <a:ext cx="129067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jobs im ausland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6309360" y="2715768"/>
            <a:ext cx="1832732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"/>
          <p:cNvSpPr/>
          <p:nvPr/>
        </p:nvSpPr>
        <p:spPr>
          <a:xfrm>
            <a:off x="6309360" y="2715768"/>
            <a:ext cx="183273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huis kopen costa cálida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8251820" y="2715768"/>
            <a:ext cx="1493947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"/>
          <p:cNvSpPr/>
          <p:nvPr/>
        </p:nvSpPr>
        <p:spPr>
          <a:xfrm>
            <a:off x="8251820" y="2715768"/>
            <a:ext cx="1493947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haus kaufen murcia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6309360" y="3099816"/>
            <a:ext cx="1697218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5"/>
          <p:cNvSpPr/>
          <p:nvPr/>
        </p:nvSpPr>
        <p:spPr>
          <a:xfrm>
            <a:off x="6309360" y="3099816"/>
            <a:ext cx="169721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new build villa spain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8116306" y="3099816"/>
            <a:ext cx="1968246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"/>
          <p:cNvSpPr/>
          <p:nvPr/>
        </p:nvSpPr>
        <p:spPr>
          <a:xfrm>
            <a:off x="8116306" y="3099816"/>
            <a:ext cx="196824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box 3 belasting ontwijken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6309360" y="3483864"/>
            <a:ext cx="2374788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5"/>
          <p:cNvSpPr/>
          <p:nvPr/>
        </p:nvSpPr>
        <p:spPr>
          <a:xfrm>
            <a:off x="6309360" y="3483864"/>
            <a:ext cx="237478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spain house price forecast 2027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8793876" y="3483864"/>
            <a:ext cx="162946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"/>
          <p:cNvSpPr/>
          <p:nvPr/>
        </p:nvSpPr>
        <p:spPr>
          <a:xfrm>
            <a:off x="8793876" y="3483864"/>
            <a:ext cx="162946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golf property murcia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6309360" y="3959352"/>
            <a:ext cx="524225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MURCIA VS BENCHMARK COASTS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6309360" y="4279392"/>
            <a:ext cx="1222919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5"/>
          <p:cNvSpPr/>
          <p:nvPr/>
        </p:nvSpPr>
        <p:spPr>
          <a:xfrm>
            <a:off x="6309360" y="4279392"/>
            <a:ext cx="122291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costa cálida ▲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7642007" y="4279392"/>
            <a:ext cx="1222919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5"/>
          <p:cNvSpPr/>
          <p:nvPr/>
        </p:nvSpPr>
        <p:spPr>
          <a:xfrm>
            <a:off x="7642007" y="4279392"/>
            <a:ext cx="122291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costa blanca —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974653" y="4279392"/>
            <a:ext cx="1290676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5"/>
          <p:cNvSpPr/>
          <p:nvPr/>
        </p:nvSpPr>
        <p:spPr>
          <a:xfrm>
            <a:off x="8974653" y="4279392"/>
            <a:ext cx="129067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costa del sol —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640080" y="594360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1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▲ up   ·   — flat   ·   ▼ down vs prior 30 days.  Directions are directional reads of this month's demand; the live run pulls exact 0–100 Google Trends indices per country.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JULY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VOICE OF THE BUYER · SOCIAL &amp; FORUMS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What they're saying online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6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The conversation layer — how they feel and why, not just what they search. The Brandwatch-style signal.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640080" y="193852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NET SENTIMENT · “MOVING TO / BUYING IN SPAIN”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8808415" y="1938528"/>
            <a:ext cx="2743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DIRECTIONAL · LAST 30D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640080" y="2212848"/>
            <a:ext cx="5892229" cy="420624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6"/>
          <p:cNvSpPr/>
          <p:nvPr/>
        </p:nvSpPr>
        <p:spPr>
          <a:xfrm>
            <a:off x="640080" y="2212848"/>
            <a:ext cx="5892229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POSITIVE 54%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6"/>
          <p:cNvSpPr/>
          <p:nvPr/>
        </p:nvSpPr>
        <p:spPr>
          <a:xfrm>
            <a:off x="6532309" y="2212848"/>
            <a:ext cx="3164345" cy="4206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6"/>
          <p:cNvSpPr/>
          <p:nvPr/>
        </p:nvSpPr>
        <p:spPr>
          <a:xfrm>
            <a:off x="6532309" y="2212848"/>
            <a:ext cx="3164345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NEUTRAL 29%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6"/>
          <p:cNvSpPr/>
          <p:nvPr/>
        </p:nvSpPr>
        <p:spPr>
          <a:xfrm>
            <a:off x="9696654" y="2212848"/>
            <a:ext cx="1854961" cy="4206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6"/>
          <p:cNvSpPr/>
          <p:nvPr/>
        </p:nvSpPr>
        <p:spPr>
          <a:xfrm>
            <a:off x="9696654" y="2212848"/>
            <a:ext cx="1854961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NEG 17%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6"/>
          <p:cNvSpPr/>
          <p:nvPr/>
        </p:nvSpPr>
        <p:spPr>
          <a:xfrm>
            <a:off x="640080" y="2761488"/>
            <a:ext cx="10911535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Positive overall, but softening. </a:t>
            </a:r>
            <a:r>
              <a:rPr b="0" i="0" lang="en-US" sz="11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Lifestyle, weather and healthcare drive the warmth; tax, bureaucracy and the tourism backlash drive the negativity — and that share is rising.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6"/>
          <p:cNvSpPr/>
          <p:nvPr/>
        </p:nvSpPr>
        <p:spPr>
          <a:xfrm>
            <a:off x="640080" y="3200400"/>
            <a:ext cx="5257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TALKED ABOUT MOST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6"/>
          <p:cNvSpPr/>
          <p:nvPr/>
        </p:nvSpPr>
        <p:spPr>
          <a:xfrm>
            <a:off x="640080" y="3493008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▲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6"/>
          <p:cNvSpPr/>
          <p:nvPr/>
        </p:nvSpPr>
        <p:spPr>
          <a:xfrm>
            <a:off x="950976" y="3493008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Lifestyle, weather, healthcare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3840480" y="3493008"/>
            <a:ext cx="2057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0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the warm pull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6"/>
          <p:cNvSpPr/>
          <p:nvPr/>
        </p:nvSpPr>
        <p:spPr>
          <a:xfrm>
            <a:off x="640080" y="3803904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▲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950976" y="3803904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Cost of living vs home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3840480" y="3803904"/>
            <a:ext cx="2057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0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value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640080" y="4114800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▲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950976" y="4114800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Tax &amp; exit planning (DE/NL/FR)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3840480" y="4114800"/>
            <a:ext cx="2057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0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new this month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640080" y="4425696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▼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950976" y="4425696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Bureaucracy, NIE, paperwork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3840480" y="4425696"/>
            <a:ext cx="2057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0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#1 friction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640080" y="4736592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▼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950976" y="4736592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“Is Spain getting too expensive?”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/>
          <p:cNvSpPr/>
          <p:nvPr/>
        </p:nvSpPr>
        <p:spPr>
          <a:xfrm>
            <a:off x="3840480" y="4736592"/>
            <a:ext cx="2057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0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new this month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/>
          <p:nvPr/>
        </p:nvSpPr>
        <p:spPr>
          <a:xfrm>
            <a:off x="640080" y="5047488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▼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6"/>
          <p:cNvSpPr/>
          <p:nvPr/>
        </p:nvSpPr>
        <p:spPr>
          <a:xfrm>
            <a:off x="950976" y="5047488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Visa &amp; the 90/180 rule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3840480" y="5047488"/>
            <a:ext cx="2057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0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UK anxiety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6"/>
          <p:cNvSpPr/>
          <p:nvPr/>
        </p:nvSpPr>
        <p:spPr>
          <a:xfrm>
            <a:off x="6309360" y="3200400"/>
            <a:ext cx="524225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GET AHEAD OF THESE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6"/>
          <p:cNvSpPr/>
          <p:nvPr/>
        </p:nvSpPr>
        <p:spPr>
          <a:xfrm>
            <a:off x="6309360" y="3493008"/>
            <a:ext cx="5242255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BUREAUCRACY FEAR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6"/>
          <p:cNvSpPr/>
          <p:nvPr/>
        </p:nvSpPr>
        <p:spPr>
          <a:xfrm>
            <a:off x="6309360" y="3657600"/>
            <a:ext cx="5242255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Lead with concierge, legal &amp; after-sales — “we handle the paperwork.”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6"/>
          <p:cNvSpPr/>
          <p:nvPr/>
        </p:nvSpPr>
        <p:spPr>
          <a:xfrm>
            <a:off x="6309360" y="3950208"/>
            <a:ext cx="5242255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PRICE PUSHBACK · NEW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6309360" y="4114800"/>
            <a:ext cx="5242255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Answer it with the S&amp;P forecast: +9.1% / +7.4% / +6.2%. Waiting is the expensive option.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6"/>
          <p:cNvSpPr/>
          <p:nvPr/>
        </p:nvSpPr>
        <p:spPr>
          <a:xfrm>
            <a:off x="6309360" y="4407408"/>
            <a:ext cx="5242255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TAX WORRY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6"/>
          <p:cNvSpPr/>
          <p:nvPr/>
        </p:nvSpPr>
        <p:spPr>
          <a:xfrm>
            <a:off x="6309360" y="4572000"/>
            <a:ext cx="5242255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Reassure: the 100% non-EU tax is still not law, and never touched EU buyers or new-build.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6309360" y="4864608"/>
            <a:ext cx="5242255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BACKLASH WORRY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6309360" y="5029200"/>
            <a:ext cx="5242255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Position Murcia as a welcoming residential community — a home, not a holiday-let.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640080" y="5394960"/>
            <a:ext cx="10911535" cy="566928"/>
          </a:xfrm>
          <a:prstGeom prst="rect">
            <a:avLst/>
          </a:prstGeom>
          <a:solidFill>
            <a:srgbClr val="F4F6F9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6"/>
          <p:cNvSpPr/>
          <p:nvPr/>
        </p:nvSpPr>
        <p:spPr>
          <a:xfrm>
            <a:off x="841248" y="5394960"/>
            <a:ext cx="10509199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WHERE THE HEAT IS   </a:t>
            </a: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The backlash concentrates in saturated cities and the islands and targets short-term rentals — not Costa Cálida lifestyle buyers. Murcia stays calm and welcoming.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JULY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7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PRESSURE MONITOR · LIVE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7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instability signal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Pressure at home is the leading indicator of who looks abroad — and in 2026 it's converting within quarters, not years.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7"/>
          <p:cNvSpPr/>
          <p:nvPr/>
        </p:nvSpPr>
        <p:spPr>
          <a:xfrm>
            <a:off x="640080" y="1920240"/>
            <a:ext cx="10911535" cy="502920"/>
          </a:xfrm>
          <a:prstGeom prst="rect">
            <a:avLst/>
          </a:prstGeom>
          <a:solidFill>
            <a:srgbClr val="F4F6F9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7"/>
          <p:cNvSpPr/>
          <p:nvPr/>
        </p:nvSpPr>
        <p:spPr>
          <a:xfrm>
            <a:off x="841248" y="1920240"/>
            <a:ext cx="10509199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EUROZONE-WIDE   </a:t>
            </a: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S&amp;P expects European house prices to keep rising to at least 2029, with Spain, Portugal and Ireland leading on structural shortage. Buying at home is getting harder everywhere — Spain still returns the most life per euro. (S&amp;P, 15 Jul)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640080" y="2770632"/>
            <a:ext cx="21031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500"/>
              <a:buFont typeface="Playfair Display"/>
              <a:buNone/>
            </a:pPr>
            <a:r>
              <a:rPr b="1" i="1" lang="en-US" sz="15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Germany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2880360" y="2697480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POL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7"/>
          <p:cNvSpPr/>
          <p:nvPr/>
        </p:nvSpPr>
        <p:spPr>
          <a:xfrm>
            <a:off x="3337560" y="271576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7"/>
          <p:cNvSpPr/>
          <p:nvPr/>
        </p:nvSpPr>
        <p:spPr>
          <a:xfrm>
            <a:off x="3520440" y="271576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7"/>
          <p:cNvSpPr/>
          <p:nvPr/>
        </p:nvSpPr>
        <p:spPr>
          <a:xfrm>
            <a:off x="3703320" y="271576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7"/>
          <p:cNvSpPr/>
          <p:nvPr/>
        </p:nvSpPr>
        <p:spPr>
          <a:xfrm>
            <a:off x="3886200" y="2715768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7"/>
          <p:cNvSpPr/>
          <p:nvPr/>
        </p:nvSpPr>
        <p:spPr>
          <a:xfrm>
            <a:off x="2880360" y="2971800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ECON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7"/>
          <p:cNvSpPr/>
          <p:nvPr/>
        </p:nvSpPr>
        <p:spPr>
          <a:xfrm>
            <a:off x="3337560" y="299008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7"/>
          <p:cNvSpPr/>
          <p:nvPr/>
        </p:nvSpPr>
        <p:spPr>
          <a:xfrm>
            <a:off x="3520440" y="299008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7"/>
          <p:cNvSpPr/>
          <p:nvPr/>
        </p:nvSpPr>
        <p:spPr>
          <a:xfrm>
            <a:off x="3703320" y="299008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7"/>
          <p:cNvSpPr/>
          <p:nvPr/>
        </p:nvSpPr>
        <p:spPr>
          <a:xfrm>
            <a:off x="3886200" y="299008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7"/>
          <p:cNvSpPr/>
          <p:nvPr/>
        </p:nvSpPr>
        <p:spPr>
          <a:xfrm>
            <a:off x="4754880" y="2651760"/>
            <a:ext cx="493776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Indeed (19 Jul): 54% of households on €6,000+ net applied for jobs abroad in the past year; 77% want to leave long-term. Record 288,000 emigrated. GDP ~0.5% in 2026.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7"/>
          <p:cNvSpPr/>
          <p:nvPr/>
        </p:nvSpPr>
        <p:spPr>
          <a:xfrm>
            <a:off x="9921240" y="2862072"/>
            <a:ext cx="726034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7"/>
          <p:cNvSpPr/>
          <p:nvPr/>
        </p:nvSpPr>
        <p:spPr>
          <a:xfrm>
            <a:off x="9921240" y="2862072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ACT NOW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1" name="Google Shape;201;p7"/>
          <p:cNvCxnSpPr/>
          <p:nvPr/>
        </p:nvCxnSpPr>
        <p:spPr>
          <a:xfrm>
            <a:off x="640080" y="339242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2" name="Google Shape;202;p7"/>
          <p:cNvSpPr/>
          <p:nvPr/>
        </p:nvSpPr>
        <p:spPr>
          <a:xfrm>
            <a:off x="640080" y="3611880"/>
            <a:ext cx="21031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500"/>
              <a:buFont typeface="Playfair Display"/>
              <a:buNone/>
            </a:pPr>
            <a:r>
              <a:rPr b="1" i="1" lang="en-US" sz="15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France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2880360" y="3538728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POL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7"/>
          <p:cNvSpPr/>
          <p:nvPr/>
        </p:nvSpPr>
        <p:spPr>
          <a:xfrm>
            <a:off x="3337560" y="355701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7"/>
          <p:cNvSpPr/>
          <p:nvPr/>
        </p:nvSpPr>
        <p:spPr>
          <a:xfrm>
            <a:off x="3520440" y="355701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7"/>
          <p:cNvSpPr/>
          <p:nvPr/>
        </p:nvSpPr>
        <p:spPr>
          <a:xfrm>
            <a:off x="3703320" y="355701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7"/>
          <p:cNvSpPr/>
          <p:nvPr/>
        </p:nvSpPr>
        <p:spPr>
          <a:xfrm>
            <a:off x="3886200" y="355701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7"/>
          <p:cNvSpPr/>
          <p:nvPr/>
        </p:nvSpPr>
        <p:spPr>
          <a:xfrm>
            <a:off x="2880360" y="3813048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ECON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7"/>
          <p:cNvSpPr/>
          <p:nvPr/>
        </p:nvSpPr>
        <p:spPr>
          <a:xfrm>
            <a:off x="3337560" y="383133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7"/>
          <p:cNvSpPr/>
          <p:nvPr/>
        </p:nvSpPr>
        <p:spPr>
          <a:xfrm>
            <a:off x="3520440" y="383133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7"/>
          <p:cNvSpPr/>
          <p:nvPr/>
        </p:nvSpPr>
        <p:spPr>
          <a:xfrm>
            <a:off x="3703320" y="383133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7"/>
          <p:cNvSpPr/>
          <p:nvPr/>
        </p:nvSpPr>
        <p:spPr>
          <a:xfrm>
            <a:off x="3886200" y="3831336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7"/>
          <p:cNvSpPr/>
          <p:nvPr/>
        </p:nvSpPr>
        <p:spPr>
          <a:xfrm>
            <a:off x="4754880" y="3493008"/>
            <a:ext cx="493776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2026 budget survived two failed no-confidence votes; the deficit widened to ~5% of GDP and the top-income surtax was extended to 20,000 taxpayers.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7"/>
          <p:cNvSpPr/>
          <p:nvPr/>
        </p:nvSpPr>
        <p:spPr>
          <a:xfrm>
            <a:off x="9921240" y="3703320"/>
            <a:ext cx="726034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7"/>
          <p:cNvSpPr/>
          <p:nvPr/>
        </p:nvSpPr>
        <p:spPr>
          <a:xfrm>
            <a:off x="9921240" y="3703320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ACT NOW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6" name="Google Shape;216;p7"/>
          <p:cNvCxnSpPr/>
          <p:nvPr/>
        </p:nvCxnSpPr>
        <p:spPr>
          <a:xfrm>
            <a:off x="640080" y="4233672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7" name="Google Shape;217;p7"/>
          <p:cNvSpPr/>
          <p:nvPr/>
        </p:nvSpPr>
        <p:spPr>
          <a:xfrm>
            <a:off x="640080" y="4453128"/>
            <a:ext cx="21031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500"/>
              <a:buFont typeface="Playfair Display"/>
              <a:buNone/>
            </a:pPr>
            <a:r>
              <a:rPr b="1" i="1" lang="en-US" sz="15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Netherlands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7"/>
          <p:cNvSpPr/>
          <p:nvPr/>
        </p:nvSpPr>
        <p:spPr>
          <a:xfrm>
            <a:off x="2880360" y="4379976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POL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7"/>
          <p:cNvSpPr/>
          <p:nvPr/>
        </p:nvSpPr>
        <p:spPr>
          <a:xfrm>
            <a:off x="3337560" y="4398264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7"/>
          <p:cNvSpPr/>
          <p:nvPr/>
        </p:nvSpPr>
        <p:spPr>
          <a:xfrm>
            <a:off x="3520440" y="4398264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7"/>
          <p:cNvSpPr/>
          <p:nvPr/>
        </p:nvSpPr>
        <p:spPr>
          <a:xfrm>
            <a:off x="3703320" y="4398264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7"/>
          <p:cNvSpPr/>
          <p:nvPr/>
        </p:nvSpPr>
        <p:spPr>
          <a:xfrm>
            <a:off x="3886200" y="4398264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7"/>
          <p:cNvSpPr/>
          <p:nvPr/>
        </p:nvSpPr>
        <p:spPr>
          <a:xfrm>
            <a:off x="2880360" y="4654296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ECON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3337560" y="4672584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7"/>
          <p:cNvSpPr/>
          <p:nvPr/>
        </p:nvSpPr>
        <p:spPr>
          <a:xfrm>
            <a:off x="3520440" y="4672584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7"/>
          <p:cNvSpPr/>
          <p:nvPr/>
        </p:nvSpPr>
        <p:spPr>
          <a:xfrm>
            <a:off x="3703320" y="4672584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7"/>
          <p:cNvSpPr/>
          <p:nvPr/>
        </p:nvSpPr>
        <p:spPr>
          <a:xfrm>
            <a:off x="3886200" y="4672584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7"/>
          <p:cNvSpPr/>
          <p:nvPr/>
        </p:nvSpPr>
        <p:spPr>
          <a:xfrm>
            <a:off x="4754880" y="4334256"/>
            <a:ext cx="493776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~400,000-home shortfall; the box-3 tax on savings pushes capital abroad. Spanish purchases +5% YoY while total foreign demand fell 3.2% (Registradores Q1 2026).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9921240" y="4544568"/>
            <a:ext cx="952805" cy="246888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7"/>
          <p:cNvSpPr/>
          <p:nvPr/>
        </p:nvSpPr>
        <p:spPr>
          <a:xfrm>
            <a:off x="9921240" y="4544568"/>
            <a:ext cx="952805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DOUBLE DOWN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1" name="Google Shape;231;p7"/>
          <p:cNvCxnSpPr/>
          <p:nvPr/>
        </p:nvCxnSpPr>
        <p:spPr>
          <a:xfrm>
            <a:off x="640080" y="5074920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2" name="Google Shape;232;p7"/>
          <p:cNvSpPr/>
          <p:nvPr/>
        </p:nvSpPr>
        <p:spPr>
          <a:xfrm>
            <a:off x="640080" y="5294376"/>
            <a:ext cx="21031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500"/>
              <a:buFont typeface="Playfair Display"/>
              <a:buNone/>
            </a:pPr>
            <a:r>
              <a:rPr b="1" i="1" lang="en-US" sz="15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United Kingdom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2880360" y="5221224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POL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3337560" y="5239512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7"/>
          <p:cNvSpPr/>
          <p:nvPr/>
        </p:nvSpPr>
        <p:spPr>
          <a:xfrm>
            <a:off x="3520440" y="5239512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7"/>
          <p:cNvSpPr/>
          <p:nvPr/>
        </p:nvSpPr>
        <p:spPr>
          <a:xfrm>
            <a:off x="3703320" y="5239512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7"/>
          <p:cNvSpPr/>
          <p:nvPr/>
        </p:nvSpPr>
        <p:spPr>
          <a:xfrm>
            <a:off x="3886200" y="5239512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7"/>
          <p:cNvSpPr/>
          <p:nvPr/>
        </p:nvSpPr>
        <p:spPr>
          <a:xfrm>
            <a:off x="2880360" y="5495544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ECON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7"/>
          <p:cNvSpPr/>
          <p:nvPr/>
        </p:nvSpPr>
        <p:spPr>
          <a:xfrm>
            <a:off x="3337560" y="5513832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7"/>
          <p:cNvSpPr/>
          <p:nvPr/>
        </p:nvSpPr>
        <p:spPr>
          <a:xfrm>
            <a:off x="3520440" y="5513832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7"/>
          <p:cNvSpPr/>
          <p:nvPr/>
        </p:nvSpPr>
        <p:spPr>
          <a:xfrm>
            <a:off x="3703320" y="5513832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7"/>
          <p:cNvSpPr/>
          <p:nvPr/>
        </p:nvSpPr>
        <p:spPr>
          <a:xfrm>
            <a:off x="3886200" y="5513832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7"/>
          <p:cNvSpPr/>
          <p:nvPr/>
        </p:nvSpPr>
        <p:spPr>
          <a:xfrm>
            <a:off x="4754880" y="5175504"/>
            <a:ext cx="493776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Non-dom outflow continues (10,800 millionaires left in 2024); Reeves is watering down the raid. High intent, but buyers are non-EU — manage the friction.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7"/>
          <p:cNvSpPr/>
          <p:nvPr/>
        </p:nvSpPr>
        <p:spPr>
          <a:xfrm>
            <a:off x="9921240" y="5385816"/>
            <a:ext cx="726034" cy="246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7"/>
          <p:cNvSpPr/>
          <p:nvPr/>
        </p:nvSpPr>
        <p:spPr>
          <a:xfrm>
            <a:off x="9921240" y="5385816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CAPTURE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7"/>
          <p:cNvSpPr/>
          <p:nvPr/>
        </p:nvSpPr>
        <p:spPr>
          <a:xfrm>
            <a:off x="640080" y="6089904"/>
            <a:ext cx="10972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50"/>
              <a:buFont typeface="DM Sans"/>
              <a:buNone/>
            </a:pPr>
            <a:r>
              <a:rPr b="0" i="1" lang="en-US" sz="8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POL = political   ·   ECON = economic   ·   gauges are a Taolis synthesis of the cited evidence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7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JULY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7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8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WHERE TO ACT THIS MONTH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8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Your shortlist for July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8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Ranked by the strength of this month's signal.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8"/>
          <p:cNvSpPr/>
          <p:nvPr/>
        </p:nvSpPr>
        <p:spPr>
          <a:xfrm>
            <a:off x="640080" y="1993392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4400"/>
              <a:buFont typeface="Playfair Display"/>
              <a:buNone/>
            </a:pPr>
            <a:r>
              <a:rPr b="1" i="1" lang="en-US" sz="4400" u="none" cap="none" strike="noStrike">
                <a:solidFill>
                  <a:srgbClr val="CB9B2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8"/>
          <p:cNvSpPr/>
          <p:nvPr/>
        </p:nvSpPr>
        <p:spPr>
          <a:xfrm>
            <a:off x="1600200" y="2029968"/>
            <a:ext cx="4572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Germany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8"/>
          <p:cNvSpPr/>
          <p:nvPr/>
        </p:nvSpPr>
        <p:spPr>
          <a:xfrm>
            <a:off x="1627632" y="2450592"/>
            <a:ext cx="726034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8"/>
          <p:cNvSpPr/>
          <p:nvPr/>
        </p:nvSpPr>
        <p:spPr>
          <a:xfrm>
            <a:off x="1627632" y="2450592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ACT NOW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8"/>
          <p:cNvSpPr/>
          <p:nvPr/>
        </p:nvSpPr>
        <p:spPr>
          <a:xfrm>
            <a:off x="5212080" y="2048256"/>
            <a:ext cx="6339535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DM Sans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Promoted to a market of its own this month. 54% of €6k+ households have already tested a move abroad and 77% want it to be permanent — lead with “mehr Leben, weniger Kosten”, tax clarity and low running costs.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3" name="Google Shape;263;p8"/>
          <p:cNvCxnSpPr/>
          <p:nvPr/>
        </p:nvCxnSpPr>
        <p:spPr>
          <a:xfrm>
            <a:off x="640080" y="293522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4" name="Google Shape;264;p8"/>
          <p:cNvSpPr/>
          <p:nvPr/>
        </p:nvSpPr>
        <p:spPr>
          <a:xfrm>
            <a:off x="640080" y="2980944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4400"/>
              <a:buFont typeface="Playfair Display"/>
              <a:buNone/>
            </a:pPr>
            <a:r>
              <a:rPr b="1" i="1" lang="en-US" sz="4400" u="none" cap="none" strike="noStrike">
                <a:solidFill>
                  <a:srgbClr val="CB9B2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1600200" y="3017520"/>
            <a:ext cx="4572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Netherlands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1627632" y="3438144"/>
            <a:ext cx="952805" cy="246888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8"/>
          <p:cNvSpPr/>
          <p:nvPr/>
        </p:nvSpPr>
        <p:spPr>
          <a:xfrm>
            <a:off x="1627632" y="3438144"/>
            <a:ext cx="952805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DOUBLE DOWN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5212080" y="3035808"/>
            <a:ext cx="6339535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DM Sans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The only major nationality still growing: +5% YoY in Q1 while total foreign demand fell 3.2%, and 123% above its ten-year average. Deepen Dutch listings, content and advisor capacity while it runs.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9" name="Google Shape;269;p8"/>
          <p:cNvCxnSpPr/>
          <p:nvPr/>
        </p:nvCxnSpPr>
        <p:spPr>
          <a:xfrm>
            <a:off x="640080" y="3922776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0" name="Google Shape;270;p8"/>
          <p:cNvSpPr/>
          <p:nvPr/>
        </p:nvSpPr>
        <p:spPr>
          <a:xfrm>
            <a:off x="640080" y="3968496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4400"/>
              <a:buFont typeface="Playfair Display"/>
              <a:buNone/>
            </a:pPr>
            <a:r>
              <a:rPr b="1" i="1" lang="en-US" sz="4400" u="none" cap="none" strike="noStrike">
                <a:solidFill>
                  <a:srgbClr val="CB9B2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3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8"/>
          <p:cNvSpPr/>
          <p:nvPr/>
        </p:nvSpPr>
        <p:spPr>
          <a:xfrm>
            <a:off x="1600200" y="4005072"/>
            <a:ext cx="4572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France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8"/>
          <p:cNvSpPr/>
          <p:nvPr/>
        </p:nvSpPr>
        <p:spPr>
          <a:xfrm>
            <a:off x="1627632" y="4425696"/>
            <a:ext cx="726034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8"/>
          <p:cNvSpPr/>
          <p:nvPr/>
        </p:nvSpPr>
        <p:spPr>
          <a:xfrm>
            <a:off x="1627632" y="4425696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ACT NOW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8"/>
          <p:cNvSpPr/>
          <p:nvPr/>
        </p:nvSpPr>
        <p:spPr>
          <a:xfrm>
            <a:off x="5212080" y="4023360"/>
            <a:ext cx="6339535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DM Sans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A budget passed on two failed no-confidence votes, a ~5% deficit and an extended top-income surtax. Affluent French households are actively looking for somewhere calmer and cheaper to live.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5" name="Google Shape;275;p8"/>
          <p:cNvCxnSpPr/>
          <p:nvPr/>
        </p:nvCxnSpPr>
        <p:spPr>
          <a:xfrm>
            <a:off x="640080" y="49103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6" name="Google Shape;276;p8"/>
          <p:cNvSpPr/>
          <p:nvPr/>
        </p:nvSpPr>
        <p:spPr>
          <a:xfrm>
            <a:off x="640080" y="4956048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4400"/>
              <a:buFont typeface="Playfair Display"/>
              <a:buNone/>
            </a:pPr>
            <a:r>
              <a:rPr b="1" i="1" lang="en-US" sz="4400" u="none" cap="none" strike="noStrike">
                <a:solidFill>
                  <a:srgbClr val="CB9B2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4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8"/>
          <p:cNvSpPr/>
          <p:nvPr/>
        </p:nvSpPr>
        <p:spPr>
          <a:xfrm>
            <a:off x="1600200" y="4992624"/>
            <a:ext cx="4572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United Kingdom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8"/>
          <p:cNvSpPr/>
          <p:nvPr/>
        </p:nvSpPr>
        <p:spPr>
          <a:xfrm>
            <a:off x="1627632" y="5413248"/>
            <a:ext cx="726034" cy="246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8"/>
          <p:cNvSpPr/>
          <p:nvPr/>
        </p:nvSpPr>
        <p:spPr>
          <a:xfrm>
            <a:off x="1627632" y="5413248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CAPTURE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8"/>
          <p:cNvSpPr/>
          <p:nvPr/>
        </p:nvSpPr>
        <p:spPr>
          <a:xfrm>
            <a:off x="5212080" y="5010912"/>
            <a:ext cx="6339535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DM Sans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Exodus-level intent, but non-EU. Pre-empt 90/180 and ETIAS worries with clear guidance, and reassure that the 100% tax is still not law and never applied to new-build.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8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JULY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8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9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9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SEGMENTATION · ZONE &amp; BUDGET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9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Where in Spain, and at what price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9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Which zones pull foreign demand, and which budget tiers are moving — mapped to your range.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9"/>
          <p:cNvSpPr/>
          <p:nvPr/>
        </p:nvSpPr>
        <p:spPr>
          <a:xfrm>
            <a:off x="640080" y="2011680"/>
            <a:ext cx="52120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FOREIGN-BUYER SHARE BY ZONE · Q1'26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9"/>
          <p:cNvSpPr/>
          <p:nvPr/>
        </p:nvSpPr>
        <p:spPr>
          <a:xfrm>
            <a:off x="640080" y="23545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Alicante / C. Blanca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9"/>
          <p:cNvSpPr/>
          <p:nvPr/>
        </p:nvSpPr>
        <p:spPr>
          <a:xfrm>
            <a:off x="2057400" y="23957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9"/>
          <p:cNvSpPr/>
          <p:nvPr/>
        </p:nvSpPr>
        <p:spPr>
          <a:xfrm>
            <a:off x="2057400" y="2395728"/>
            <a:ext cx="2934510" cy="1920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9"/>
          <p:cNvSpPr/>
          <p:nvPr/>
        </p:nvSpPr>
        <p:spPr>
          <a:xfrm>
            <a:off x="5257800" y="23545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44.6%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9"/>
          <p:cNvSpPr/>
          <p:nvPr/>
        </p:nvSpPr>
        <p:spPr>
          <a:xfrm>
            <a:off x="640080" y="28117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Málaga / C. del Sol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9"/>
          <p:cNvSpPr/>
          <p:nvPr/>
        </p:nvSpPr>
        <p:spPr>
          <a:xfrm>
            <a:off x="2057400" y="28529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9"/>
          <p:cNvSpPr/>
          <p:nvPr/>
        </p:nvSpPr>
        <p:spPr>
          <a:xfrm>
            <a:off x="2057400" y="2852928"/>
            <a:ext cx="2254282" cy="1920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9"/>
          <p:cNvSpPr/>
          <p:nvPr/>
        </p:nvSpPr>
        <p:spPr>
          <a:xfrm>
            <a:off x="5257800" y="28117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34.3%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9"/>
          <p:cNvSpPr/>
          <p:nvPr/>
        </p:nvSpPr>
        <p:spPr>
          <a:xfrm>
            <a:off x="640080" y="32689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Murcia / C. Cálida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2057400" y="33101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9"/>
          <p:cNvSpPr/>
          <p:nvPr/>
        </p:nvSpPr>
        <p:spPr>
          <a:xfrm>
            <a:off x="2057400" y="3310128"/>
            <a:ext cx="1428150" cy="192024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9"/>
          <p:cNvSpPr/>
          <p:nvPr/>
        </p:nvSpPr>
        <p:spPr>
          <a:xfrm>
            <a:off x="5257800" y="32689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21.7%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9"/>
          <p:cNvSpPr/>
          <p:nvPr/>
        </p:nvSpPr>
        <p:spPr>
          <a:xfrm>
            <a:off x="640080" y="37261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Spain average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9"/>
          <p:cNvSpPr/>
          <p:nvPr/>
        </p:nvSpPr>
        <p:spPr>
          <a:xfrm>
            <a:off x="2057400" y="37673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9"/>
          <p:cNvSpPr/>
          <p:nvPr/>
        </p:nvSpPr>
        <p:spPr>
          <a:xfrm>
            <a:off x="2057400" y="3767328"/>
            <a:ext cx="914857" cy="192024"/>
          </a:xfrm>
          <a:prstGeom prst="rect">
            <a:avLst/>
          </a:prstGeom>
          <a:solidFill>
            <a:srgbClr val="6E76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9"/>
          <p:cNvSpPr/>
          <p:nvPr/>
        </p:nvSpPr>
        <p:spPr>
          <a:xfrm>
            <a:off x="5257800" y="37261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13.9%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640080" y="4270248"/>
            <a:ext cx="5212080" cy="640080"/>
          </a:xfrm>
          <a:prstGeom prst="rect">
            <a:avLst/>
          </a:prstGeom>
          <a:solidFill>
            <a:srgbClr val="F4F6F9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9"/>
          <p:cNvSpPr/>
          <p:nvPr/>
        </p:nvSpPr>
        <p:spPr>
          <a:xfrm>
            <a:off x="822960" y="4270248"/>
            <a:ext cx="48463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Murcia €1,536/m² vs €2,041 national </a:t>
            </a: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— and the average coastal home is €138k here vs €486k on the Costa del Sol. (Gesvalt / pisos.com, Jul 26)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6400800" y="2011680"/>
            <a:ext cx="515081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BUDGET TIERS IN PLAY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400800" y="2331720"/>
            <a:ext cx="5150815" cy="713232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9"/>
          <p:cNvSpPr/>
          <p:nvPr/>
        </p:nvSpPr>
        <p:spPr>
          <a:xfrm>
            <a:off x="6629400" y="2395728"/>
            <a:ext cx="4693615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2000"/>
              <a:buFont typeface="Playfair Display"/>
              <a:buNone/>
            </a:pPr>
            <a:r>
              <a:rPr b="1" i="1" lang="en-US" sz="2000" u="none" cap="none" strike="noStrike">
                <a:solidFill>
                  <a:srgbClr val="CB9B2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€3,465</a:t>
            </a:r>
            <a:r>
              <a:rPr b="0" i="1" lang="en-US" sz="1300" u="none" cap="none" strike="noStrike">
                <a:solidFill>
                  <a:srgbClr val="C7CED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 vs  </a:t>
            </a:r>
            <a:r>
              <a:rPr b="1" i="1" lang="en-US" sz="200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€1,804</a:t>
            </a:r>
            <a:r>
              <a:rPr b="0" i="1" lang="en-US" sz="1200" u="none" cap="none" strike="noStrike">
                <a:solidFill>
                  <a:srgbClr val="C7CED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/m²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6629400" y="2724912"/>
            <a:ext cx="469361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CEDB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C7CEDB"/>
                </a:solidFill>
                <a:latin typeface="DM Sans"/>
                <a:ea typeface="DM Sans"/>
                <a:cs typeface="DM Sans"/>
                <a:sym typeface="DM Sans"/>
              </a:rPr>
              <a:t>Non-resident foreign spend vs domestic — Notariado H2 2025, carried forward; no new release in July.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9"/>
          <p:cNvSpPr/>
          <p:nvPr/>
        </p:nvSpPr>
        <p:spPr>
          <a:xfrm>
            <a:off x="6400800" y="3246120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€440–600K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9"/>
          <p:cNvSpPr/>
          <p:nvPr/>
        </p:nvSpPr>
        <p:spPr>
          <a:xfrm>
            <a:off x="7818120" y="3246120"/>
            <a:ext cx="373349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Entry-mid · Las Vistas, Oasis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7" name="Google Shape;317;p9"/>
          <p:cNvCxnSpPr/>
          <p:nvPr/>
        </p:nvCxnSpPr>
        <p:spPr>
          <a:xfrm>
            <a:off x="6400800" y="3611880"/>
            <a:ext cx="515081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8" name="Google Shape;318;p9"/>
          <p:cNvSpPr/>
          <p:nvPr/>
        </p:nvSpPr>
        <p:spPr>
          <a:xfrm>
            <a:off x="6400800" y="3703320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€600–900K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9"/>
          <p:cNvSpPr/>
          <p:nvPr/>
        </p:nvSpPr>
        <p:spPr>
          <a:xfrm>
            <a:off x="7818120" y="3703320"/>
            <a:ext cx="373349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Upper-mid · new-build sweet spot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0" name="Google Shape;320;p9"/>
          <p:cNvCxnSpPr/>
          <p:nvPr/>
        </p:nvCxnSpPr>
        <p:spPr>
          <a:xfrm>
            <a:off x="6400800" y="4069080"/>
            <a:ext cx="515081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1" name="Google Shape;321;p9"/>
          <p:cNvSpPr/>
          <p:nvPr/>
        </p:nvSpPr>
        <p:spPr>
          <a:xfrm>
            <a:off x="6400800" y="4160520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€0.9–2.5M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9"/>
          <p:cNvSpPr/>
          <p:nvPr/>
        </p:nvSpPr>
        <p:spPr>
          <a:xfrm>
            <a:off x="7818120" y="4160520"/>
            <a:ext cx="373349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Premium · Fairway, Santolina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3" name="Google Shape;323;p9"/>
          <p:cNvCxnSpPr/>
          <p:nvPr/>
        </p:nvCxnSpPr>
        <p:spPr>
          <a:xfrm>
            <a:off x="6400800" y="4526280"/>
            <a:ext cx="515081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4" name="Google Shape;324;p9"/>
          <p:cNvSpPr/>
          <p:nvPr/>
        </p:nvSpPr>
        <p:spPr>
          <a:xfrm>
            <a:off x="6400800" y="4617720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&gt;€2.5M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9"/>
          <p:cNvSpPr/>
          <p:nvPr/>
        </p:nvSpPr>
        <p:spPr>
          <a:xfrm>
            <a:off x="7818120" y="4617720"/>
            <a:ext cx="373349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Super-prime · 62% foreign, cash-driven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6" name="Google Shape;326;p9"/>
          <p:cNvCxnSpPr/>
          <p:nvPr/>
        </p:nvCxnSpPr>
        <p:spPr>
          <a:xfrm>
            <a:off x="6400800" y="4983480"/>
            <a:ext cx="515081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7" name="Google Shape;327;p9"/>
          <p:cNvSpPr/>
          <p:nvPr/>
        </p:nvSpPr>
        <p:spPr>
          <a:xfrm>
            <a:off x="6400800" y="5120640"/>
            <a:ext cx="515081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Lead mid-tier new-build </a:t>
            </a: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for the EU lifestyle wave — Belgians, Dutch and Poles over-index on new-build.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9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JULY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9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0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0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OFFICIAL SCOREBOARD · Q1 2026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0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slow confirmation layer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0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The hard “who actually bought” data — share, average price and property type by nationality. Lags a quarter or two.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0"/>
          <p:cNvSpPr/>
          <p:nvPr/>
        </p:nvSpPr>
        <p:spPr>
          <a:xfrm>
            <a:off x="640080" y="2011680"/>
            <a:ext cx="52120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SHARE OF ALL FOREIGN PURCHASES · Q1 2026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0"/>
          <p:cNvSpPr/>
          <p:nvPr/>
        </p:nvSpPr>
        <p:spPr>
          <a:xfrm>
            <a:off x="640080" y="23545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United Kingdom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0"/>
          <p:cNvSpPr/>
          <p:nvPr/>
        </p:nvSpPr>
        <p:spPr>
          <a:xfrm>
            <a:off x="2057400" y="23957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0"/>
          <p:cNvSpPr/>
          <p:nvPr/>
        </p:nvSpPr>
        <p:spPr>
          <a:xfrm>
            <a:off x="2057400" y="2395728"/>
            <a:ext cx="2874264" cy="1920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0"/>
          <p:cNvSpPr/>
          <p:nvPr/>
        </p:nvSpPr>
        <p:spPr>
          <a:xfrm>
            <a:off x="5257800" y="23545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8.2%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0"/>
          <p:cNvSpPr/>
          <p:nvPr/>
        </p:nvSpPr>
        <p:spPr>
          <a:xfrm>
            <a:off x="640080" y="28117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Netherlands  ▲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0"/>
          <p:cNvSpPr/>
          <p:nvPr/>
        </p:nvSpPr>
        <p:spPr>
          <a:xfrm>
            <a:off x="2057400" y="28529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10"/>
          <p:cNvSpPr/>
          <p:nvPr/>
        </p:nvSpPr>
        <p:spPr>
          <a:xfrm>
            <a:off x="2057400" y="2852928"/>
            <a:ext cx="2313432" cy="192024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0"/>
          <p:cNvSpPr/>
          <p:nvPr/>
        </p:nvSpPr>
        <p:spPr>
          <a:xfrm>
            <a:off x="5257800" y="28117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6.6%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0"/>
          <p:cNvSpPr/>
          <p:nvPr/>
        </p:nvSpPr>
        <p:spPr>
          <a:xfrm>
            <a:off x="640080" y="32689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Germany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0"/>
          <p:cNvSpPr/>
          <p:nvPr/>
        </p:nvSpPr>
        <p:spPr>
          <a:xfrm>
            <a:off x="2057400" y="33101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0"/>
          <p:cNvSpPr/>
          <p:nvPr/>
        </p:nvSpPr>
        <p:spPr>
          <a:xfrm>
            <a:off x="2057400" y="3310128"/>
            <a:ext cx="2103120" cy="1920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0"/>
          <p:cNvSpPr/>
          <p:nvPr/>
        </p:nvSpPr>
        <p:spPr>
          <a:xfrm>
            <a:off x="5257800" y="32689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6.0%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0"/>
          <p:cNvSpPr/>
          <p:nvPr/>
        </p:nvSpPr>
        <p:spPr>
          <a:xfrm>
            <a:off x="640080" y="37261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Italy  ▲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0"/>
          <p:cNvSpPr/>
          <p:nvPr/>
        </p:nvSpPr>
        <p:spPr>
          <a:xfrm>
            <a:off x="2057400" y="37673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0"/>
          <p:cNvSpPr/>
          <p:nvPr/>
        </p:nvSpPr>
        <p:spPr>
          <a:xfrm>
            <a:off x="2057400" y="3767328"/>
            <a:ext cx="1927860" cy="1920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10"/>
          <p:cNvSpPr/>
          <p:nvPr/>
        </p:nvSpPr>
        <p:spPr>
          <a:xfrm>
            <a:off x="5257800" y="37261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5.5%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0"/>
          <p:cNvSpPr/>
          <p:nvPr/>
        </p:nvSpPr>
        <p:spPr>
          <a:xfrm>
            <a:off x="640080" y="41833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France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0"/>
          <p:cNvSpPr/>
          <p:nvPr/>
        </p:nvSpPr>
        <p:spPr>
          <a:xfrm>
            <a:off x="2057400" y="42245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0"/>
          <p:cNvSpPr/>
          <p:nvPr/>
        </p:nvSpPr>
        <p:spPr>
          <a:xfrm>
            <a:off x="2057400" y="4224528"/>
            <a:ext cx="1822704" cy="1920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0"/>
          <p:cNvSpPr/>
          <p:nvPr/>
        </p:nvSpPr>
        <p:spPr>
          <a:xfrm>
            <a:off x="5257800" y="41833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5.2%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0"/>
          <p:cNvSpPr/>
          <p:nvPr/>
        </p:nvSpPr>
        <p:spPr>
          <a:xfrm>
            <a:off x="640080" y="4754880"/>
            <a:ext cx="5212080" cy="804672"/>
          </a:xfrm>
          <a:prstGeom prst="rect">
            <a:avLst/>
          </a:prstGeom>
          <a:solidFill>
            <a:srgbClr val="F4F6F9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0"/>
          <p:cNvSpPr/>
          <p:nvPr/>
        </p:nvSpPr>
        <p:spPr>
          <a:xfrm>
            <a:off x="822960" y="4754880"/>
            <a:ext cx="4846320" cy="8046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Dutch demand is 123% above its ten-year Q1 average </a:t>
            </a: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and 5.3× its 2016 level — up 5% YoY while total foreign demand fell 3.2%. Italy enters the top five.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0"/>
          <p:cNvSpPr/>
          <p:nvPr/>
        </p:nvSpPr>
        <p:spPr>
          <a:xfrm>
            <a:off x="640080" y="5632704"/>
            <a:ext cx="52120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1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Registradores Q1 2026 (pub. 7 May 2026): foreigners = 13.92% of ALL Spanish home sales, ≈ 24,800 operations · 58.31% EU, 16.82% rest of Europe.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0"/>
          <p:cNvSpPr/>
          <p:nvPr/>
        </p:nvSpPr>
        <p:spPr>
          <a:xfrm>
            <a:off x="6309360" y="2011680"/>
            <a:ext cx="524225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AVG €/m² &amp; PROPERTY TYPE, BY NATIONALITY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0"/>
          <p:cNvSpPr/>
          <p:nvPr/>
        </p:nvSpPr>
        <p:spPr>
          <a:xfrm>
            <a:off x="6309360" y="2414016"/>
            <a:ext cx="17830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United Kingdom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0"/>
          <p:cNvSpPr/>
          <p:nvPr/>
        </p:nvSpPr>
        <p:spPr>
          <a:xfrm>
            <a:off x="8092440" y="2414016"/>
            <a:ext cx="1143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0"/>
          <p:cNvSpPr/>
          <p:nvPr/>
        </p:nvSpPr>
        <p:spPr>
          <a:xfrm>
            <a:off x="9372600" y="2468880"/>
            <a:ext cx="669341" cy="246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0"/>
          <p:cNvSpPr/>
          <p:nvPr/>
        </p:nvSpPr>
        <p:spPr>
          <a:xfrm>
            <a:off x="9372600" y="2468880"/>
            <a:ext cx="669341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RESALE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8" name="Google Shape;368;p10"/>
          <p:cNvCxnSpPr/>
          <p:nvPr/>
        </p:nvCxnSpPr>
        <p:spPr>
          <a:xfrm>
            <a:off x="6309360" y="2880360"/>
            <a:ext cx="524225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9" name="Google Shape;369;p10"/>
          <p:cNvSpPr/>
          <p:nvPr/>
        </p:nvSpPr>
        <p:spPr>
          <a:xfrm>
            <a:off x="6309360" y="2926080"/>
            <a:ext cx="17830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Germany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0"/>
          <p:cNvSpPr/>
          <p:nvPr/>
        </p:nvSpPr>
        <p:spPr>
          <a:xfrm>
            <a:off x="8092440" y="2926080"/>
            <a:ext cx="1143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€3,559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0"/>
          <p:cNvSpPr/>
          <p:nvPr/>
        </p:nvSpPr>
        <p:spPr>
          <a:xfrm>
            <a:off x="9372600" y="2980944"/>
            <a:ext cx="669341" cy="246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0"/>
          <p:cNvSpPr/>
          <p:nvPr/>
        </p:nvSpPr>
        <p:spPr>
          <a:xfrm>
            <a:off x="9372600" y="2980944"/>
            <a:ext cx="669341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RESALE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3" name="Google Shape;373;p10"/>
          <p:cNvCxnSpPr/>
          <p:nvPr/>
        </p:nvCxnSpPr>
        <p:spPr>
          <a:xfrm>
            <a:off x="6309360" y="3392424"/>
            <a:ext cx="524225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4" name="Google Shape;374;p10"/>
          <p:cNvSpPr/>
          <p:nvPr/>
        </p:nvSpPr>
        <p:spPr>
          <a:xfrm>
            <a:off x="6309360" y="3438144"/>
            <a:ext cx="17830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Netherlands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0"/>
          <p:cNvSpPr/>
          <p:nvPr/>
        </p:nvSpPr>
        <p:spPr>
          <a:xfrm>
            <a:off x="8092440" y="3438144"/>
            <a:ext cx="1143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0"/>
          <p:cNvSpPr/>
          <p:nvPr/>
        </p:nvSpPr>
        <p:spPr>
          <a:xfrm>
            <a:off x="9372600" y="3493008"/>
            <a:ext cx="1066190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10"/>
          <p:cNvSpPr/>
          <p:nvPr/>
        </p:nvSpPr>
        <p:spPr>
          <a:xfrm>
            <a:off x="9372600" y="3493008"/>
            <a:ext cx="106619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NEW-BUILD 30%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8" name="Google Shape;378;p10"/>
          <p:cNvCxnSpPr/>
          <p:nvPr/>
        </p:nvCxnSpPr>
        <p:spPr>
          <a:xfrm>
            <a:off x="6309360" y="3904488"/>
            <a:ext cx="524225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9" name="Google Shape;379;p10"/>
          <p:cNvSpPr/>
          <p:nvPr/>
        </p:nvSpPr>
        <p:spPr>
          <a:xfrm>
            <a:off x="6309360" y="3950208"/>
            <a:ext cx="17830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France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0"/>
          <p:cNvSpPr/>
          <p:nvPr/>
        </p:nvSpPr>
        <p:spPr>
          <a:xfrm>
            <a:off x="8092440" y="3950208"/>
            <a:ext cx="1143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0"/>
          <p:cNvSpPr/>
          <p:nvPr/>
        </p:nvSpPr>
        <p:spPr>
          <a:xfrm>
            <a:off x="9372600" y="4005072"/>
            <a:ext cx="669341" cy="246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10"/>
          <p:cNvSpPr/>
          <p:nvPr/>
        </p:nvSpPr>
        <p:spPr>
          <a:xfrm>
            <a:off x="9372600" y="4005072"/>
            <a:ext cx="669341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RESALE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3" name="Google Shape;383;p10"/>
          <p:cNvCxnSpPr/>
          <p:nvPr/>
        </p:nvCxnSpPr>
        <p:spPr>
          <a:xfrm>
            <a:off x="6309360" y="4416552"/>
            <a:ext cx="524225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4" name="Google Shape;384;p10"/>
          <p:cNvSpPr/>
          <p:nvPr/>
        </p:nvSpPr>
        <p:spPr>
          <a:xfrm>
            <a:off x="6309360" y="4462272"/>
            <a:ext cx="17830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Belgium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0"/>
          <p:cNvSpPr/>
          <p:nvPr/>
        </p:nvSpPr>
        <p:spPr>
          <a:xfrm>
            <a:off x="8092440" y="4462272"/>
            <a:ext cx="1143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0"/>
          <p:cNvSpPr/>
          <p:nvPr/>
        </p:nvSpPr>
        <p:spPr>
          <a:xfrm>
            <a:off x="9372600" y="4517136"/>
            <a:ext cx="1066190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10"/>
          <p:cNvSpPr/>
          <p:nvPr/>
        </p:nvSpPr>
        <p:spPr>
          <a:xfrm>
            <a:off x="9372600" y="4517136"/>
            <a:ext cx="106619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NEW-BUILD 32%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0"/>
          <p:cNvSpPr/>
          <p:nvPr/>
        </p:nvSpPr>
        <p:spPr>
          <a:xfrm>
            <a:off x="6309360" y="5020056"/>
            <a:ext cx="5242255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1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New-build is now 22.2% of all Spanish sales and rising faster on price: +6.2% QoQ to €2,655/m² vs +2.2% for resale (€2,366/m²) — Registradores Q1 2026. €/m² by nationality: Notariado H2 2025, carried forward. Property type: Registradores 2024.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0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JULY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0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08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1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11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BUDGET &amp; DEMOGRAPHICS · TARGET THE TOP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1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Who spends, where, and who they are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1"/>
          <p:cNvSpPr/>
          <p:nvPr/>
        </p:nvSpPr>
        <p:spPr>
          <a:xfrm>
            <a:off x="640080" y="137160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Price paid, location and buyer profile by nationality — the high-net-worth view. Every figure country-tagged and sourced.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1"/>
          <p:cNvSpPr/>
          <p:nvPr/>
        </p:nvSpPr>
        <p:spPr>
          <a:xfrm>
            <a:off x="640080" y="1901952"/>
            <a:ext cx="21945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NATIONALITY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1"/>
          <p:cNvSpPr/>
          <p:nvPr/>
        </p:nvSpPr>
        <p:spPr>
          <a:xfrm>
            <a:off x="2971800" y="1901952"/>
            <a:ext cx="12801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AVG €/m²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1"/>
          <p:cNvSpPr/>
          <p:nvPr/>
        </p:nvSpPr>
        <p:spPr>
          <a:xfrm>
            <a:off x="4251960" y="1901952"/>
            <a:ext cx="338328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WHERE THEY CONCENTRATE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1"/>
          <p:cNvSpPr/>
          <p:nvPr/>
        </p:nvSpPr>
        <p:spPr>
          <a:xfrm>
            <a:off x="7726680" y="1901952"/>
            <a:ext cx="36576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PROFILE &amp; AGE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4" name="Google Shape;404;p11"/>
          <p:cNvCxnSpPr/>
          <p:nvPr/>
        </p:nvCxnSpPr>
        <p:spPr>
          <a:xfrm>
            <a:off x="640080" y="2121408"/>
            <a:ext cx="10911535" cy="0"/>
          </a:xfrm>
          <a:prstGeom prst="straightConnector1">
            <a:avLst/>
          </a:prstGeom>
          <a:noFill/>
          <a:ln cap="flat" cmpd="sng" w="15225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5" name="Google Shape;405;p11"/>
          <p:cNvSpPr/>
          <p:nvPr/>
        </p:nvSpPr>
        <p:spPr>
          <a:xfrm>
            <a:off x="640080" y="21945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Scandinavia · SE/NO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1"/>
          <p:cNvSpPr/>
          <p:nvPr/>
        </p:nvSpPr>
        <p:spPr>
          <a:xfrm>
            <a:off x="2971800" y="21945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€3,654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1"/>
          <p:cNvSpPr/>
          <p:nvPr/>
        </p:nvSpPr>
        <p:spPr>
          <a:xfrm>
            <a:off x="4251960" y="21945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Costa del Sol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1"/>
          <p:cNvSpPr/>
          <p:nvPr/>
        </p:nvSpPr>
        <p:spPr>
          <a:xfrm>
            <a:off x="7726680" y="21945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Top €/m² spenders; modern design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9" name="Google Shape;409;p11"/>
          <p:cNvCxnSpPr/>
          <p:nvPr/>
        </p:nvCxnSpPr>
        <p:spPr>
          <a:xfrm>
            <a:off x="640080" y="26243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0" name="Google Shape;410;p11"/>
          <p:cNvSpPr/>
          <p:nvPr/>
        </p:nvSpPr>
        <p:spPr>
          <a:xfrm>
            <a:off x="640080" y="26517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Germany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1"/>
          <p:cNvSpPr/>
          <p:nvPr/>
        </p:nvSpPr>
        <p:spPr>
          <a:xfrm>
            <a:off x="2971800" y="26517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€3,559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1"/>
          <p:cNvSpPr/>
          <p:nvPr/>
        </p:nvSpPr>
        <p:spPr>
          <a:xfrm>
            <a:off x="4251960" y="26517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Balearics (50%), Canaries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1"/>
          <p:cNvSpPr/>
          <p:nvPr/>
        </p:nvSpPr>
        <p:spPr>
          <a:xfrm>
            <a:off x="7726680" y="26517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Cash-rich; quality &amp; green-premium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4" name="Google Shape;414;p11"/>
          <p:cNvCxnSpPr/>
          <p:nvPr/>
        </p:nvCxnSpPr>
        <p:spPr>
          <a:xfrm>
            <a:off x="640080" y="30815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5" name="Google Shape;415;p11"/>
          <p:cNvSpPr/>
          <p:nvPr/>
        </p:nvSpPr>
        <p:spPr>
          <a:xfrm>
            <a:off x="640080" y="31089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United States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1"/>
          <p:cNvSpPr/>
          <p:nvPr/>
        </p:nvSpPr>
        <p:spPr>
          <a:xfrm>
            <a:off x="2971800" y="31089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€3,501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1"/>
          <p:cNvSpPr/>
          <p:nvPr/>
        </p:nvSpPr>
        <p:spPr>
          <a:xfrm>
            <a:off x="4251960" y="31089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Madrid, Valencia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1"/>
          <p:cNvSpPr/>
          <p:nvPr/>
        </p:nvSpPr>
        <p:spPr>
          <a:xfrm>
            <a:off x="7726680" y="31089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Prime, cash; residency-motivated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9" name="Google Shape;419;p11"/>
          <p:cNvCxnSpPr/>
          <p:nvPr/>
        </p:nvCxnSpPr>
        <p:spPr>
          <a:xfrm>
            <a:off x="640080" y="35387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0" name="Google Shape;420;p11"/>
          <p:cNvSpPr/>
          <p:nvPr/>
        </p:nvSpPr>
        <p:spPr>
          <a:xfrm>
            <a:off x="640080" y="35661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United Kingdom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1"/>
          <p:cNvSpPr/>
          <p:nvPr/>
        </p:nvSpPr>
        <p:spPr>
          <a:xfrm>
            <a:off x="2971800" y="35661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1"/>
          <p:cNvSpPr/>
          <p:nvPr/>
        </p:nvSpPr>
        <p:spPr>
          <a:xfrm>
            <a:off x="4251960" y="35661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Murcia (28.7%), C. del Sol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1"/>
          <p:cNvSpPr/>
          <p:nvPr/>
        </p:nvSpPr>
        <p:spPr>
          <a:xfrm>
            <a:off x="7726680" y="35661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55–64; 60% second-home; 63% cash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4" name="Google Shape;424;p11"/>
          <p:cNvCxnSpPr/>
          <p:nvPr/>
        </p:nvCxnSpPr>
        <p:spPr>
          <a:xfrm>
            <a:off x="640080" y="39959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5" name="Google Shape;425;p11"/>
          <p:cNvSpPr/>
          <p:nvPr/>
        </p:nvSpPr>
        <p:spPr>
          <a:xfrm>
            <a:off x="640080" y="40233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Netherlands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1"/>
          <p:cNvSpPr/>
          <p:nvPr/>
        </p:nvSpPr>
        <p:spPr>
          <a:xfrm>
            <a:off x="2971800" y="40233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4251960" y="40233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Murcia (15%), Valencia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1"/>
          <p:cNvSpPr/>
          <p:nvPr/>
        </p:nvSpPr>
        <p:spPr>
          <a:xfrm>
            <a:off x="7726680" y="40233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Planned; new-build; +5% YoY, 123% above avg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9" name="Google Shape;429;p11"/>
          <p:cNvCxnSpPr/>
          <p:nvPr/>
        </p:nvCxnSpPr>
        <p:spPr>
          <a:xfrm>
            <a:off x="640080" y="44531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0" name="Google Shape;430;p11"/>
          <p:cNvSpPr/>
          <p:nvPr/>
        </p:nvSpPr>
        <p:spPr>
          <a:xfrm>
            <a:off x="640080" y="44805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France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1"/>
          <p:cNvSpPr/>
          <p:nvPr/>
        </p:nvSpPr>
        <p:spPr>
          <a:xfrm>
            <a:off x="2971800" y="44805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1"/>
          <p:cNvSpPr/>
          <p:nvPr/>
        </p:nvSpPr>
        <p:spPr>
          <a:xfrm>
            <a:off x="4251960" y="44805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Valencia / Levante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1"/>
          <p:cNvSpPr/>
          <p:nvPr/>
        </p:nvSpPr>
        <p:spPr>
          <a:xfrm>
            <a:off x="7726680" y="44805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Resale; budget &amp; surtax exit; ~100k in Spain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4" name="Google Shape;434;p11"/>
          <p:cNvCxnSpPr/>
          <p:nvPr/>
        </p:nvCxnSpPr>
        <p:spPr>
          <a:xfrm>
            <a:off x="640080" y="49103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5" name="Google Shape;435;p11"/>
          <p:cNvSpPr/>
          <p:nvPr/>
        </p:nvSpPr>
        <p:spPr>
          <a:xfrm>
            <a:off x="640080" y="49377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Italy  ▲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1"/>
          <p:cNvSpPr/>
          <p:nvPr/>
        </p:nvSpPr>
        <p:spPr>
          <a:xfrm>
            <a:off x="2971800" y="49377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1"/>
          <p:cNvSpPr/>
          <p:nvPr/>
        </p:nvSpPr>
        <p:spPr>
          <a:xfrm>
            <a:off x="4251960" y="49377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Valencia, Canarias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1"/>
          <p:cNvSpPr/>
          <p:nvPr/>
        </p:nvSpPr>
        <p:spPr>
          <a:xfrm>
            <a:off x="7726680" y="49377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New top-5 nationality (5.5% of foreign buys)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640080" y="5440680"/>
            <a:ext cx="10911535" cy="566928"/>
          </a:xfrm>
          <a:prstGeom prst="rect">
            <a:avLst/>
          </a:prstGeom>
          <a:solidFill>
            <a:srgbClr val="F4F6F9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11"/>
          <p:cNvSpPr/>
          <p:nvPr/>
        </p:nvSpPr>
        <p:spPr>
          <a:xfrm>
            <a:off x="822960" y="5440680"/>
            <a:ext cx="10545775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00"/>
              <a:buFont typeface="DM Sans"/>
              <a:buNone/>
            </a:pPr>
            <a:r>
              <a:rPr b="1" i="0" lang="en-US" sz="9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TYPICAL PROFILE   </a:t>
            </a:r>
            <a:r>
              <a:rPr b="0" i="0" lang="en-US" sz="9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Avg foreign mortgage ≈ €190k, age ≈ 45, executive / entrepreneur (UCI) · prime deals 80–90% cash (Spot Blue) · non-resident second-home share fell 51%→38% since 2015 — more are relocating, not holidaying.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640080" y="6053328"/>
            <a:ext cx="1091153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750"/>
              <a:buFont typeface="DM Sans"/>
              <a:buNone/>
            </a:pPr>
            <a:r>
              <a:rPr b="0" i="1" lang="en-US" sz="7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Sources: price · Notariado H2 2025 (foreign avg €2,479/m²), carried forward · location · Notariado H1 2025 · shares · Registradores Q1 2026 · profile · UCI, Rightmove, Henley 2026.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JULY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09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