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12192000"/>
  <p:embeddedFontLst>
    <p:embeddedFont>
      <p:font typeface="Playfair Display"/>
      <p:regular r:id="rId19"/>
      <p:bold r:id="rId20"/>
      <p:italic r:id="rId21"/>
      <p:boldItalic r:id="rId22"/>
    </p:embeddedFont>
    <p:embeddedFont>
      <p:font typeface="DM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layfairDisplay-bold.fntdata"/><Relationship Id="rId22" Type="http://schemas.openxmlformats.org/officeDocument/2006/relationships/font" Target="fonts/PlayfairDisplay-boldItalic.fntdata"/><Relationship Id="rId21" Type="http://schemas.openxmlformats.org/officeDocument/2006/relationships/font" Target="fonts/PlayfairDisplay-italic.fntdata"/><Relationship Id="rId24" Type="http://schemas.openxmlformats.org/officeDocument/2006/relationships/font" Target="fonts/DMSans-bold.fntdata"/><Relationship Id="rId23" Type="http://schemas.openxmlformats.org/officeDocument/2006/relationships/font" Target="fonts/DM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DMSans-boldItalic.fntdata"/><Relationship Id="rId25" Type="http://schemas.openxmlformats.org/officeDocument/2006/relationships/font" Target="fonts/DM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PlayfairDisplay-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Cover. August 2026 edition, compiled on 1 September with the month closed. The Registradores Q2 release is the month's event: Spain's overall market shrank to its lowest level in seven quarters while foreign buyers took a record 15.98% share — and the Dutch came within fifteen transactions of overtaking the British.</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home-market layer, refreshed to August. The common thread is that tax is now the dominant push factor in three of the four core markets — box three in the Netherlands, the overall burden in Germany, and the coming budget in France.</a:t>
            </a:r>
            <a:endParaRPr/>
          </a:p>
        </p:txBody>
      </p:sp>
      <p:sp>
        <p:nvSpPr>
          <p:cNvPr id="448" name="Google Shape;44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Campaign playbook, part one, reordered to match the shortlist. The Dutch card is the priority: a straight numerical comparison between box three at home and a Murcia villa. The German card is now a conversion fix rather than an awareness campaign.</a:t>
            </a:r>
            <a:endParaRPr/>
          </a:p>
        </p:txBody>
      </p:sp>
      <p:sp>
        <p:nvSpPr>
          <p:cNvPr id="489" name="Google Shape;48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Campaign playbook, part two. Belgium changes status from Maintain to Recover: it is the only major market whose Spanish purchases fell in the first half, so the job is to find out why before spending more. Italy and Poland both grew eleven per cent and deserve real pages.</a:t>
            </a:r>
            <a:endParaRPr/>
          </a:p>
        </p:txBody>
      </p:sp>
      <p:sp>
        <p:nvSpPr>
          <p:cNvPr id="560" name="Google Shape;56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Every figure is traceable and dated. This month's new primary sources are the Registradores Q2 release and its H1 nationality cut, the Fotocasa August price index, the BBVA Research forecast and the French bond-market data. Where no new release landed — Notariado, Gesvalt and Henley — last month's values are carried forward and labelled on-slide.</a:t>
            </a:r>
            <a:endParaRPr/>
          </a:p>
        </p:txBody>
      </p:sp>
      <p:sp>
        <p:nvSpPr>
          <p:cNvPr id="627" name="Google Shape;62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Close on the cadence: this deck regenerates automatically each month with fresh data. Next run 1 October 2026, producing the September edition.</a:t>
            </a:r>
            <a:endParaRPr/>
          </a:p>
        </p:txBody>
      </p:sp>
      <p:sp>
        <p:nvSpPr>
          <p:cNvPr id="663" name="Google Shape;66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August's four headline shifts. Three are High: the record foreign share in a shrinking market, the Dutch closing to within fifteen transactions of the British, and Murcia topping every Spanish region on price growth. The Watch item is BBVA's supply call — prices up twelve per cent, sales down seven.</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Search intent by market. The Netherlands takes the top slot this month — Dutch queries are dominated by box-3 wealth-tax language, which is exactly the exit-planning buyer. Belgium is the one market moving the wrong way: purchases down sixteen per cent over the first half.</a:t>
            </a:r>
            <a:endParaRPr/>
          </a:p>
        </p:txBody>
      </p:sp>
      <p:sp>
        <p:nvSpPr>
          <p:cNvPr id="69" name="Google Shape;6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Sentiment slipped another point. The notable change is that supply frustration has entered the conversation for the first time — people cannot find anything to buy. That is a selling point for a developer with dated, deliverable stock, so it belongs at the top of the response column.</a:t>
            </a:r>
            <a:endParaRPr/>
          </a:p>
        </p:txBody>
      </p:sp>
      <p:sp>
        <p:nvSpPr>
          <p:cNvPr id="130" name="Google Shape;13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Two changes this month. The Netherlands moves to the top of the monitor because its pressure is now visible in completed Spanish transactions, not just intent. France moves to four-four: bond yields at their highest since 2008 and a 2027 budget its own prime minister is not optimistic about.</a:t>
            </a:r>
            <a:endParaRPr/>
          </a:p>
        </p:txBody>
      </p:sp>
      <p:sp>
        <p:nvSpPr>
          <p:cNvPr id="180" name="Google Shape;18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prioritised call list for August, and it has been reordered. The Netherlands takes first place from Germany because Dutch pressure is now landing as completed purchases. Germany drops to two on a specific diagnosis: enormous intent, flat conversion. Italy and Poland stay as tests on slide twelve, both up eleven per cent.</a:t>
            </a:r>
            <a:endParaRPr/>
          </a:p>
        </p:txBody>
      </p:sp>
      <p:sp>
        <p:nvSpPr>
          <p:cNvPr id="253" name="Google Shape;25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Two targeting cuts. Murcia's foreign share is still half Alicante's — under-saturated and far cheaper — while its prices are now rising faster than anywhere else in Spain. Note the bottom-right line: new-home sales fell eleven and a half per cent in the quarter, so deliverable new-build is the scarce thing to sell.</a:t>
            </a:r>
            <a:endParaRPr/>
          </a:p>
        </p:txBody>
      </p:sp>
      <p:sp>
        <p:nvSpPr>
          <p:cNvPr id="287" name="Google Shape;28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lagged confirmation layer, fully refreshed to the Q2 2026 Registradores release. The left bars are the headline: fifteen transactions between first and second place. The right column is the growth picture — the EU markets are carrying the whole expansion, and Belgium is the single exception.</a:t>
            </a:r>
            <a:endParaRPr/>
          </a:p>
        </p:txBody>
      </p:sp>
      <p:sp>
        <p:nvSpPr>
          <p:cNvPr id="335" name="Google Shape;33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Budget and demographics in one view, with the Netherlands promoted to the top row. Scandinavians, Germans and Americans still pay the highest price per square metre. Note the source line: the notaries launched a data portal in August, but it still does not publish what properties actually sold for, so the per-square-metre figures are carried forward from the H2 2025 release.</a:t>
            </a:r>
            <a:endParaRPr/>
          </a:p>
        </p:txBody>
      </p:sp>
      <p:sp>
        <p:nvSpPr>
          <p:cNvPr id="395" name="Google Shape;39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3055"/>
        </a:solidFill>
      </p:bgPr>
    </p:bg>
    <p:spTree>
      <p:nvGrpSpPr>
        <p:cNvPr id="15" name="Shape 15"/>
        <p:cNvGrpSpPr/>
        <p:nvPr/>
      </p:nvGrpSpPr>
      <p:grpSpPr>
        <a:xfrm>
          <a:off x="0" y="0"/>
          <a:ext cx="0" cy="0"/>
          <a:chOff x="0" y="0"/>
          <a:chExt cx="0" cy="0"/>
        </a:xfrm>
      </p:grpSpPr>
      <p:sp>
        <p:nvSpPr>
          <p:cNvPr id="16" name="Google Shape;16;p3"/>
          <p:cNvSpPr/>
          <p:nvPr/>
        </p:nvSpPr>
        <p:spPr>
          <a:xfrm>
            <a:off x="9722815" y="4389120"/>
            <a:ext cx="1828800" cy="1828800"/>
          </a:xfrm>
          <a:prstGeom prst="rect">
            <a:avLst/>
          </a:prstGeom>
          <a:solidFill>
            <a:srgbClr val="152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white.png" id="17" name="Google Shape;17;p3"/>
          <p:cNvPicPr preferRelativeResize="0"/>
          <p:nvPr/>
        </p:nvPicPr>
        <p:blipFill rotWithShape="1">
          <a:blip r:embed="rId3">
            <a:alphaModFix/>
          </a:blip>
          <a:srcRect b="0" l="0" r="0" t="0"/>
          <a:stretch/>
        </p:blipFill>
        <p:spPr>
          <a:xfrm>
            <a:off x="640080" y="566928"/>
            <a:ext cx="1833006" cy="548640"/>
          </a:xfrm>
          <a:prstGeom prst="rect">
            <a:avLst/>
          </a:prstGeom>
          <a:noFill/>
          <a:ln>
            <a:noFill/>
          </a:ln>
        </p:spPr>
      </p:pic>
      <p:sp>
        <p:nvSpPr>
          <p:cNvPr id="18" name="Google Shape;18;p3"/>
          <p:cNvSpPr/>
          <p:nvPr/>
        </p:nvSpPr>
        <p:spPr>
          <a:xfrm>
            <a:off x="640080" y="2340864"/>
            <a:ext cx="128016" cy="128016"/>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877824" y="2249424"/>
            <a:ext cx="91440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B9B2B"/>
              </a:buClr>
              <a:buSzPts val="1300"/>
              <a:buFont typeface="DM Sans"/>
              <a:buNone/>
            </a:pPr>
            <a:r>
              <a:rPr b="1" i="0" lang="en-US" sz="1300" u="none" cap="none" strike="noStrike">
                <a:solidFill>
                  <a:srgbClr val="CB9B2B"/>
                </a:solidFill>
                <a:latin typeface="DM Sans"/>
                <a:ea typeface="DM Sans"/>
                <a:cs typeface="DM Sans"/>
                <a:sym typeface="DM Sans"/>
              </a:rPr>
              <a:t>MONTHLY MARKET PULSE</a:t>
            </a:r>
            <a:endParaRPr b="0" i="0" sz="1300" u="none" cap="none" strike="noStrike">
              <a:solidFill>
                <a:schemeClr val="dk1"/>
              </a:solidFill>
              <a:latin typeface="Calibri"/>
              <a:ea typeface="Calibri"/>
              <a:cs typeface="Calibri"/>
              <a:sym typeface="Calibri"/>
            </a:endParaRPr>
          </a:p>
        </p:txBody>
      </p:sp>
      <p:sp>
        <p:nvSpPr>
          <p:cNvPr id="20" name="Google Shape;20;p3"/>
          <p:cNvSpPr/>
          <p:nvPr/>
        </p:nvSpPr>
        <p:spPr>
          <a:xfrm>
            <a:off x="603504" y="2578608"/>
            <a:ext cx="105156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7400"/>
              <a:buFont typeface="Playfair Display"/>
              <a:buNone/>
            </a:pPr>
            <a:r>
              <a:rPr b="1" i="1" lang="en-US" sz="7400" u="none" cap="none" strike="noStrike">
                <a:solidFill>
                  <a:srgbClr val="FFFFFF"/>
                </a:solidFill>
                <a:latin typeface="Playfair Display"/>
                <a:ea typeface="Playfair Display"/>
                <a:cs typeface="Playfair Display"/>
                <a:sym typeface="Playfair Display"/>
              </a:rPr>
              <a:t>August 2026</a:t>
            </a:r>
            <a:endParaRPr b="0" i="0" sz="7400" u="none" cap="none" strike="noStrike">
              <a:solidFill>
                <a:schemeClr val="dk1"/>
              </a:solidFill>
              <a:latin typeface="Calibri"/>
              <a:ea typeface="Calibri"/>
              <a:cs typeface="Calibri"/>
              <a:sym typeface="Calibri"/>
            </a:endParaRPr>
          </a:p>
        </p:txBody>
      </p:sp>
      <p:sp>
        <p:nvSpPr>
          <p:cNvPr id="21" name="Google Shape;21;p3"/>
          <p:cNvSpPr/>
          <p:nvPr/>
        </p:nvSpPr>
        <p:spPr>
          <a:xfrm>
            <a:off x="640080" y="4160520"/>
            <a:ext cx="9418320" cy="822960"/>
          </a:xfrm>
          <a:prstGeom prst="rect">
            <a:avLst/>
          </a:prstGeom>
          <a:noFill/>
          <a:ln>
            <a:noFill/>
          </a:ln>
        </p:spPr>
        <p:txBody>
          <a:bodyPr anchorCtr="0" anchor="ctr" bIns="0" lIns="0" spcFirstLastPara="1" rIns="0" wrap="square" tIns="0">
            <a:noAutofit/>
          </a:bodyPr>
          <a:lstStyle/>
          <a:p>
            <a:pPr indent="0" lvl="0" marL="0" marR="0" rtl="0" algn="l">
              <a:lnSpc>
                <a:spcPct val="118000"/>
              </a:lnSpc>
              <a:spcBef>
                <a:spcPts val="0"/>
              </a:spcBef>
              <a:spcAft>
                <a:spcPts val="0"/>
              </a:spcAft>
              <a:buClr>
                <a:srgbClr val="CB9B2B"/>
              </a:buClr>
              <a:buSzPts val="1600"/>
              <a:buFont typeface="DM Sans"/>
              <a:buNone/>
            </a:pPr>
            <a:r>
              <a:rPr b="1" i="0" lang="en-US" sz="1600" u="none" cap="none" strike="noStrike">
                <a:solidFill>
                  <a:srgbClr val="CB9B2B"/>
                </a:solidFill>
                <a:latin typeface="DM Sans"/>
                <a:ea typeface="DM Sans"/>
                <a:cs typeface="DM Sans"/>
                <a:sym typeface="DM Sans"/>
              </a:rPr>
              <a:t>A shrinking market, a record foreign share</a:t>
            </a:r>
            <a:r>
              <a:rPr b="0" i="0" lang="en-US" sz="1600" u="none" cap="none" strike="noStrike">
                <a:solidFill>
                  <a:srgbClr val="C7CEDB"/>
                </a:solidFill>
                <a:latin typeface="DM Sans"/>
                <a:ea typeface="DM Sans"/>
                <a:cs typeface="DM Sans"/>
                <a:sym typeface="DM Sans"/>
              </a:rPr>
              <a:t> — and the Dutch about to end four decades of British dominance in Spain.</a:t>
            </a:r>
            <a:endParaRPr b="0" i="0" sz="1600" u="none" cap="none" strike="noStrike">
              <a:solidFill>
                <a:schemeClr val="dk1"/>
              </a:solidFill>
              <a:latin typeface="Calibri"/>
              <a:ea typeface="Calibri"/>
              <a:cs typeface="Calibri"/>
              <a:sym typeface="Calibri"/>
            </a:endParaRPr>
          </a:p>
        </p:txBody>
      </p:sp>
      <p:sp>
        <p:nvSpPr>
          <p:cNvPr id="22" name="Google Shape;22;p3"/>
          <p:cNvSpPr/>
          <p:nvPr/>
        </p:nvSpPr>
        <p:spPr>
          <a:xfrm>
            <a:off x="640080" y="5989320"/>
            <a:ext cx="109728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B93A4"/>
              </a:buClr>
              <a:buSzPts val="1100"/>
              <a:buFont typeface="DM Sans"/>
              <a:buNone/>
            </a:pPr>
            <a:r>
              <a:rPr b="0" i="0" lang="en-US" sz="1100" u="none" cap="none" strike="noStrike">
                <a:solidFill>
                  <a:srgbClr val="8B93A4"/>
                </a:solidFill>
                <a:latin typeface="DM Sans"/>
                <a:ea typeface="DM Sans"/>
                <a:cs typeface="DM Sans"/>
                <a:sym typeface="DM Sans"/>
              </a:rPr>
              <a:t>Compiled 1 Sep 2026 (month closed)     ·     Search &amp; news: August 2026     ·     Transactions: Registradores Q2 2026 (pub. Aug 2026)</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9" name="Shape 449"/>
        <p:cNvGrpSpPr/>
        <p:nvPr/>
      </p:nvGrpSpPr>
      <p:grpSpPr>
        <a:xfrm>
          <a:off x="0" y="0"/>
          <a:ext cx="0" cy="0"/>
          <a:chOff x="0" y="0"/>
          <a:chExt cx="0" cy="0"/>
        </a:xfrm>
      </p:grpSpPr>
      <p:sp>
        <p:nvSpPr>
          <p:cNvPr id="450" name="Google Shape;450;p12"/>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2"/>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HOME-MARKET INTELLIGENCE · REFERENCE PORTALS</a:t>
            </a:r>
            <a:endParaRPr b="0" i="0" sz="1100" u="none" cap="none" strike="noStrike">
              <a:solidFill>
                <a:schemeClr val="dk1"/>
              </a:solidFill>
              <a:latin typeface="Calibri"/>
              <a:ea typeface="Calibri"/>
              <a:cs typeface="Calibri"/>
              <a:sym typeface="Calibri"/>
            </a:endParaRPr>
          </a:p>
        </p:txBody>
      </p:sp>
      <p:sp>
        <p:nvSpPr>
          <p:cNvPr id="452" name="Google Shape;452;p12"/>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What their home portals are telling us</a:t>
            </a:r>
            <a:endParaRPr b="0" i="0" sz="3000" u="none" cap="none" strike="noStrike">
              <a:solidFill>
                <a:schemeClr val="dk1"/>
              </a:solidFill>
              <a:latin typeface="Calibri"/>
              <a:ea typeface="Calibri"/>
              <a:cs typeface="Calibri"/>
              <a:sym typeface="Calibri"/>
            </a:endParaRPr>
          </a:p>
        </p:txBody>
      </p:sp>
      <p:sp>
        <p:nvSpPr>
          <p:cNvPr id="453" name="Google Shape;453;p12"/>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Each market has its own idealista — the portal its buyers actually use. Here's the signal from each, with the source.</a:t>
            </a:r>
            <a:endParaRPr b="0" i="0" sz="1250" u="none" cap="none" strike="noStrike">
              <a:solidFill>
                <a:schemeClr val="dk1"/>
              </a:solidFill>
              <a:latin typeface="Calibri"/>
              <a:ea typeface="Calibri"/>
              <a:cs typeface="Calibri"/>
              <a:sym typeface="Calibri"/>
            </a:endParaRPr>
          </a:p>
        </p:txBody>
      </p:sp>
      <p:sp>
        <p:nvSpPr>
          <p:cNvPr id="454" name="Google Shape;454;p12"/>
          <p:cNvSpPr/>
          <p:nvPr/>
        </p:nvSpPr>
        <p:spPr>
          <a:xfrm>
            <a:off x="640080" y="214884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Netherlands</a:t>
            </a:r>
            <a:endParaRPr b="0" i="0" sz="1400" u="none" cap="none" strike="noStrike">
              <a:solidFill>
                <a:schemeClr val="dk1"/>
              </a:solidFill>
              <a:latin typeface="Calibri"/>
              <a:ea typeface="Calibri"/>
              <a:cs typeface="Calibri"/>
              <a:sym typeface="Calibri"/>
            </a:endParaRPr>
          </a:p>
        </p:txBody>
      </p:sp>
      <p:sp>
        <p:nvSpPr>
          <p:cNvPr id="455" name="Google Shape;455;p12"/>
          <p:cNvSpPr/>
          <p:nvPr/>
        </p:nvSpPr>
        <p:spPr>
          <a:xfrm>
            <a:off x="3154680" y="214884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Funda</a:t>
            </a:r>
            <a:endParaRPr b="0" i="0" sz="1050" u="none" cap="none" strike="noStrike">
              <a:solidFill>
                <a:schemeClr val="dk1"/>
              </a:solidFill>
              <a:latin typeface="Calibri"/>
              <a:ea typeface="Calibri"/>
              <a:cs typeface="Calibri"/>
              <a:sym typeface="Calibri"/>
            </a:endParaRPr>
          </a:p>
        </p:txBody>
      </p:sp>
      <p:sp>
        <p:nvSpPr>
          <p:cNvPr id="456" name="Google Shape;456;p12"/>
          <p:cNvSpPr/>
          <p:nvPr/>
        </p:nvSpPr>
        <p:spPr>
          <a:xfrm>
            <a:off x="5715000" y="214884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Box 3 deems a 6.04% return taxed at 36% — ≈2.18% a year on property.</a:t>
            </a:r>
            <a:endParaRPr b="0" i="0" sz="1000" u="none" cap="none" strike="noStrike">
              <a:solidFill>
                <a:schemeClr val="dk1"/>
              </a:solidFill>
              <a:latin typeface="Calibri"/>
              <a:ea typeface="Calibri"/>
              <a:cs typeface="Calibri"/>
              <a:sym typeface="Calibri"/>
            </a:endParaRPr>
          </a:p>
        </p:txBody>
      </p:sp>
      <p:sp>
        <p:nvSpPr>
          <p:cNvPr id="457" name="Google Shape;457;p12"/>
          <p:cNvSpPr/>
          <p:nvPr/>
        </p:nvSpPr>
        <p:spPr>
          <a:xfrm>
            <a:off x="9875520" y="214884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NL TAX CODE 2026</a:t>
            </a:r>
            <a:endParaRPr b="0" i="0" sz="800" u="none" cap="none" strike="noStrike">
              <a:solidFill>
                <a:schemeClr val="dk1"/>
              </a:solidFill>
              <a:latin typeface="Calibri"/>
              <a:ea typeface="Calibri"/>
              <a:cs typeface="Calibri"/>
              <a:sym typeface="Calibri"/>
            </a:endParaRPr>
          </a:p>
        </p:txBody>
      </p:sp>
      <p:cxnSp>
        <p:nvCxnSpPr>
          <p:cNvPr id="458" name="Google Shape;458;p12"/>
          <p:cNvCxnSpPr/>
          <p:nvPr/>
        </p:nvCxnSpPr>
        <p:spPr>
          <a:xfrm>
            <a:off x="640080" y="2752344"/>
            <a:ext cx="10911535" cy="0"/>
          </a:xfrm>
          <a:prstGeom prst="straightConnector1">
            <a:avLst/>
          </a:prstGeom>
          <a:noFill/>
          <a:ln cap="flat" cmpd="sng" w="9525">
            <a:solidFill>
              <a:srgbClr val="DBE0E8"/>
            </a:solidFill>
            <a:prstDash val="solid"/>
            <a:round/>
            <a:headEnd len="sm" w="sm" type="none"/>
            <a:tailEnd len="sm" w="sm" type="none"/>
          </a:ln>
        </p:spPr>
      </p:cxnSp>
      <p:sp>
        <p:nvSpPr>
          <p:cNvPr id="459" name="Google Shape;459;p12"/>
          <p:cNvSpPr/>
          <p:nvPr/>
        </p:nvSpPr>
        <p:spPr>
          <a:xfrm>
            <a:off x="640080" y="278892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Germany</a:t>
            </a:r>
            <a:endParaRPr b="0" i="0" sz="1400" u="none" cap="none" strike="noStrike">
              <a:solidFill>
                <a:schemeClr val="dk1"/>
              </a:solidFill>
              <a:latin typeface="Calibri"/>
              <a:ea typeface="Calibri"/>
              <a:cs typeface="Calibri"/>
              <a:sym typeface="Calibri"/>
            </a:endParaRPr>
          </a:p>
        </p:txBody>
      </p:sp>
      <p:sp>
        <p:nvSpPr>
          <p:cNvPr id="460" name="Google Shape;460;p12"/>
          <p:cNvSpPr/>
          <p:nvPr/>
        </p:nvSpPr>
        <p:spPr>
          <a:xfrm>
            <a:off x="3154680" y="278892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ImmoScout24</a:t>
            </a:r>
            <a:endParaRPr b="0" i="0" sz="1050" u="none" cap="none" strike="noStrike">
              <a:solidFill>
                <a:schemeClr val="dk1"/>
              </a:solidFill>
              <a:latin typeface="Calibri"/>
              <a:ea typeface="Calibri"/>
              <a:cs typeface="Calibri"/>
              <a:sym typeface="Calibri"/>
            </a:endParaRPr>
          </a:p>
        </p:txBody>
      </p:sp>
      <p:sp>
        <p:nvSpPr>
          <p:cNvPr id="461" name="Google Shape;461;p12"/>
          <p:cNvSpPr/>
          <p:nvPr/>
        </p:nvSpPr>
        <p:spPr>
          <a:xfrm>
            <a:off x="5715000" y="278892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Record ~290,000 Germans emigrated in 2025; 70% say tax is too high.</a:t>
            </a:r>
            <a:endParaRPr b="0" i="0" sz="1000" u="none" cap="none" strike="noStrike">
              <a:solidFill>
                <a:schemeClr val="dk1"/>
              </a:solidFill>
              <a:latin typeface="Calibri"/>
              <a:ea typeface="Calibri"/>
              <a:cs typeface="Calibri"/>
              <a:sym typeface="Calibri"/>
            </a:endParaRPr>
          </a:p>
        </p:txBody>
      </p:sp>
      <p:sp>
        <p:nvSpPr>
          <p:cNvPr id="462" name="Google Shape;462;p12"/>
          <p:cNvSpPr/>
          <p:nvPr/>
        </p:nvSpPr>
        <p:spPr>
          <a:xfrm>
            <a:off x="9875520" y="278892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DESTATIS / EURONEWS</a:t>
            </a:r>
            <a:endParaRPr b="0" i="0" sz="800" u="none" cap="none" strike="noStrike">
              <a:solidFill>
                <a:schemeClr val="dk1"/>
              </a:solidFill>
              <a:latin typeface="Calibri"/>
              <a:ea typeface="Calibri"/>
              <a:cs typeface="Calibri"/>
              <a:sym typeface="Calibri"/>
            </a:endParaRPr>
          </a:p>
        </p:txBody>
      </p:sp>
      <p:cxnSp>
        <p:nvCxnSpPr>
          <p:cNvPr id="463" name="Google Shape;463;p12"/>
          <p:cNvCxnSpPr/>
          <p:nvPr/>
        </p:nvCxnSpPr>
        <p:spPr>
          <a:xfrm>
            <a:off x="640080" y="3392424"/>
            <a:ext cx="10911535" cy="0"/>
          </a:xfrm>
          <a:prstGeom prst="straightConnector1">
            <a:avLst/>
          </a:prstGeom>
          <a:noFill/>
          <a:ln cap="flat" cmpd="sng" w="9525">
            <a:solidFill>
              <a:srgbClr val="DBE0E8"/>
            </a:solidFill>
            <a:prstDash val="solid"/>
            <a:round/>
            <a:headEnd len="sm" w="sm" type="none"/>
            <a:tailEnd len="sm" w="sm" type="none"/>
          </a:ln>
        </p:spPr>
      </p:cxnSp>
      <p:sp>
        <p:nvSpPr>
          <p:cNvPr id="464" name="Google Shape;464;p12"/>
          <p:cNvSpPr/>
          <p:nvPr/>
        </p:nvSpPr>
        <p:spPr>
          <a:xfrm>
            <a:off x="640080" y="342900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France</a:t>
            </a:r>
            <a:endParaRPr b="0" i="0" sz="1400" u="none" cap="none" strike="noStrike">
              <a:solidFill>
                <a:schemeClr val="dk1"/>
              </a:solidFill>
              <a:latin typeface="Calibri"/>
              <a:ea typeface="Calibri"/>
              <a:cs typeface="Calibri"/>
              <a:sym typeface="Calibri"/>
            </a:endParaRPr>
          </a:p>
        </p:txBody>
      </p:sp>
      <p:sp>
        <p:nvSpPr>
          <p:cNvPr id="465" name="Google Shape;465;p12"/>
          <p:cNvSpPr/>
          <p:nvPr/>
        </p:nvSpPr>
        <p:spPr>
          <a:xfrm>
            <a:off x="3154680" y="342900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SeLoger / Le Figaro Immo</a:t>
            </a:r>
            <a:endParaRPr b="0" i="0" sz="1050" u="none" cap="none" strike="noStrike">
              <a:solidFill>
                <a:schemeClr val="dk1"/>
              </a:solidFill>
              <a:latin typeface="Calibri"/>
              <a:ea typeface="Calibri"/>
              <a:cs typeface="Calibri"/>
              <a:sym typeface="Calibri"/>
            </a:endParaRPr>
          </a:p>
        </p:txBody>
      </p:sp>
      <p:sp>
        <p:nvSpPr>
          <p:cNvPr id="466" name="Google Shape;466;p12"/>
          <p:cNvSpPr/>
          <p:nvPr/>
        </p:nvSpPr>
        <p:spPr>
          <a:xfrm>
            <a:off x="5715000" y="342900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10-year yield 4.17%, highest since 2008; 2027 budget fight ahead.</a:t>
            </a:r>
            <a:endParaRPr b="0" i="0" sz="1000" u="none" cap="none" strike="noStrike">
              <a:solidFill>
                <a:schemeClr val="dk1"/>
              </a:solidFill>
              <a:latin typeface="Calibri"/>
              <a:ea typeface="Calibri"/>
              <a:cs typeface="Calibri"/>
              <a:sym typeface="Calibri"/>
            </a:endParaRPr>
          </a:p>
        </p:txBody>
      </p:sp>
      <p:sp>
        <p:nvSpPr>
          <p:cNvPr id="467" name="Google Shape;467;p12"/>
          <p:cNvSpPr/>
          <p:nvPr/>
        </p:nvSpPr>
        <p:spPr>
          <a:xfrm>
            <a:off x="9875520" y="342900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CNBC, 31 AUG 26</a:t>
            </a:r>
            <a:endParaRPr b="0" i="0" sz="800" u="none" cap="none" strike="noStrike">
              <a:solidFill>
                <a:schemeClr val="dk1"/>
              </a:solidFill>
              <a:latin typeface="Calibri"/>
              <a:ea typeface="Calibri"/>
              <a:cs typeface="Calibri"/>
              <a:sym typeface="Calibri"/>
            </a:endParaRPr>
          </a:p>
        </p:txBody>
      </p:sp>
      <p:cxnSp>
        <p:nvCxnSpPr>
          <p:cNvPr id="468" name="Google Shape;468;p12"/>
          <p:cNvCxnSpPr/>
          <p:nvPr/>
        </p:nvCxnSpPr>
        <p:spPr>
          <a:xfrm>
            <a:off x="640080" y="4032504"/>
            <a:ext cx="10911535" cy="0"/>
          </a:xfrm>
          <a:prstGeom prst="straightConnector1">
            <a:avLst/>
          </a:prstGeom>
          <a:noFill/>
          <a:ln cap="flat" cmpd="sng" w="9525">
            <a:solidFill>
              <a:srgbClr val="DBE0E8"/>
            </a:solidFill>
            <a:prstDash val="solid"/>
            <a:round/>
            <a:headEnd len="sm" w="sm" type="none"/>
            <a:tailEnd len="sm" w="sm" type="none"/>
          </a:ln>
        </p:spPr>
      </p:cxnSp>
      <p:sp>
        <p:nvSpPr>
          <p:cNvPr id="469" name="Google Shape;469;p12"/>
          <p:cNvSpPr/>
          <p:nvPr/>
        </p:nvSpPr>
        <p:spPr>
          <a:xfrm>
            <a:off x="640080" y="406908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United Kingdom</a:t>
            </a:r>
            <a:endParaRPr b="0" i="0" sz="1400" u="none" cap="none" strike="noStrike">
              <a:solidFill>
                <a:schemeClr val="dk1"/>
              </a:solidFill>
              <a:latin typeface="Calibri"/>
              <a:ea typeface="Calibri"/>
              <a:cs typeface="Calibri"/>
              <a:sym typeface="Calibri"/>
            </a:endParaRPr>
          </a:p>
        </p:txBody>
      </p:sp>
      <p:sp>
        <p:nvSpPr>
          <p:cNvPr id="470" name="Google Shape;470;p12"/>
          <p:cNvSpPr/>
          <p:nvPr/>
        </p:nvSpPr>
        <p:spPr>
          <a:xfrm>
            <a:off x="3154680" y="406908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Rightmove / Zoopla</a:t>
            </a:r>
            <a:endParaRPr b="0" i="0" sz="1050" u="none" cap="none" strike="noStrike">
              <a:solidFill>
                <a:schemeClr val="dk1"/>
              </a:solidFill>
              <a:latin typeface="Calibri"/>
              <a:ea typeface="Calibri"/>
              <a:cs typeface="Calibri"/>
              <a:sym typeface="Calibri"/>
            </a:endParaRPr>
          </a:p>
        </p:txBody>
      </p:sp>
      <p:sp>
        <p:nvSpPr>
          <p:cNvPr id="471" name="Google Shape;471;p12"/>
          <p:cNvSpPr/>
          <p:nvPr/>
        </p:nvSpPr>
        <p:spPr>
          <a:xfrm>
            <a:off x="5715000" y="406908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Share of foreign buys 7.0%, down from 15% in 2017.</a:t>
            </a:r>
            <a:endParaRPr b="0" i="0" sz="1000" u="none" cap="none" strike="noStrike">
              <a:solidFill>
                <a:schemeClr val="dk1"/>
              </a:solidFill>
              <a:latin typeface="Calibri"/>
              <a:ea typeface="Calibri"/>
              <a:cs typeface="Calibri"/>
              <a:sym typeface="Calibri"/>
            </a:endParaRPr>
          </a:p>
        </p:txBody>
      </p:sp>
      <p:sp>
        <p:nvSpPr>
          <p:cNvPr id="472" name="Google Shape;472;p12"/>
          <p:cNvSpPr/>
          <p:nvPr/>
        </p:nvSpPr>
        <p:spPr>
          <a:xfrm>
            <a:off x="9875520" y="406908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REGISTRADORES Q2 26</a:t>
            </a:r>
            <a:endParaRPr b="0" i="0" sz="800" u="none" cap="none" strike="noStrike">
              <a:solidFill>
                <a:schemeClr val="dk1"/>
              </a:solidFill>
              <a:latin typeface="Calibri"/>
              <a:ea typeface="Calibri"/>
              <a:cs typeface="Calibri"/>
              <a:sym typeface="Calibri"/>
            </a:endParaRPr>
          </a:p>
        </p:txBody>
      </p:sp>
      <p:cxnSp>
        <p:nvCxnSpPr>
          <p:cNvPr id="473" name="Google Shape;473;p12"/>
          <p:cNvCxnSpPr/>
          <p:nvPr/>
        </p:nvCxnSpPr>
        <p:spPr>
          <a:xfrm>
            <a:off x="640080" y="4672584"/>
            <a:ext cx="10911535" cy="0"/>
          </a:xfrm>
          <a:prstGeom prst="straightConnector1">
            <a:avLst/>
          </a:prstGeom>
          <a:noFill/>
          <a:ln cap="flat" cmpd="sng" w="9525">
            <a:solidFill>
              <a:srgbClr val="DBE0E8"/>
            </a:solidFill>
            <a:prstDash val="solid"/>
            <a:round/>
            <a:headEnd len="sm" w="sm" type="none"/>
            <a:tailEnd len="sm" w="sm" type="none"/>
          </a:ln>
        </p:spPr>
      </p:cxnSp>
      <p:sp>
        <p:nvSpPr>
          <p:cNvPr id="474" name="Google Shape;474;p12"/>
          <p:cNvSpPr/>
          <p:nvPr/>
        </p:nvSpPr>
        <p:spPr>
          <a:xfrm>
            <a:off x="640080" y="470916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Belgium</a:t>
            </a:r>
            <a:endParaRPr b="0" i="0" sz="1400" u="none" cap="none" strike="noStrike">
              <a:solidFill>
                <a:schemeClr val="dk1"/>
              </a:solidFill>
              <a:latin typeface="Calibri"/>
              <a:ea typeface="Calibri"/>
              <a:cs typeface="Calibri"/>
              <a:sym typeface="Calibri"/>
            </a:endParaRPr>
          </a:p>
        </p:txBody>
      </p:sp>
      <p:sp>
        <p:nvSpPr>
          <p:cNvPr id="475" name="Google Shape;475;p12"/>
          <p:cNvSpPr/>
          <p:nvPr/>
        </p:nvSpPr>
        <p:spPr>
          <a:xfrm>
            <a:off x="3154680" y="470916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Immoweb</a:t>
            </a:r>
            <a:endParaRPr b="0" i="0" sz="1050" u="none" cap="none" strike="noStrike">
              <a:solidFill>
                <a:schemeClr val="dk1"/>
              </a:solidFill>
              <a:latin typeface="Calibri"/>
              <a:ea typeface="Calibri"/>
              <a:cs typeface="Calibri"/>
              <a:sym typeface="Calibri"/>
            </a:endParaRPr>
          </a:p>
        </p:txBody>
      </p:sp>
      <p:sp>
        <p:nvSpPr>
          <p:cNvPr id="476" name="Google Shape;476;p12"/>
          <p:cNvSpPr/>
          <p:nvPr/>
        </p:nvSpPr>
        <p:spPr>
          <a:xfrm>
            <a:off x="5715000" y="470916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H1 purchases in Spain down 16% — the only major market falling.</a:t>
            </a:r>
            <a:endParaRPr b="0" i="0" sz="1000" u="none" cap="none" strike="noStrike">
              <a:solidFill>
                <a:schemeClr val="dk1"/>
              </a:solidFill>
              <a:latin typeface="Calibri"/>
              <a:ea typeface="Calibri"/>
              <a:cs typeface="Calibri"/>
              <a:sym typeface="Calibri"/>
            </a:endParaRPr>
          </a:p>
        </p:txBody>
      </p:sp>
      <p:sp>
        <p:nvSpPr>
          <p:cNvPr id="477" name="Google Shape;477;p12"/>
          <p:cNvSpPr/>
          <p:nvPr/>
        </p:nvSpPr>
        <p:spPr>
          <a:xfrm>
            <a:off x="9875520" y="470916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REGISTRADORES H1 26</a:t>
            </a:r>
            <a:endParaRPr b="0" i="0" sz="800" u="none" cap="none" strike="noStrike">
              <a:solidFill>
                <a:schemeClr val="dk1"/>
              </a:solidFill>
              <a:latin typeface="Calibri"/>
              <a:ea typeface="Calibri"/>
              <a:cs typeface="Calibri"/>
              <a:sym typeface="Calibri"/>
            </a:endParaRPr>
          </a:p>
        </p:txBody>
      </p:sp>
      <p:cxnSp>
        <p:nvCxnSpPr>
          <p:cNvPr id="478" name="Google Shape;478;p12"/>
          <p:cNvCxnSpPr/>
          <p:nvPr/>
        </p:nvCxnSpPr>
        <p:spPr>
          <a:xfrm>
            <a:off x="640080" y="5312664"/>
            <a:ext cx="10911535" cy="0"/>
          </a:xfrm>
          <a:prstGeom prst="straightConnector1">
            <a:avLst/>
          </a:prstGeom>
          <a:noFill/>
          <a:ln cap="flat" cmpd="sng" w="9525">
            <a:solidFill>
              <a:srgbClr val="DBE0E8"/>
            </a:solidFill>
            <a:prstDash val="solid"/>
            <a:round/>
            <a:headEnd len="sm" w="sm" type="none"/>
            <a:tailEnd len="sm" w="sm" type="none"/>
          </a:ln>
        </p:spPr>
      </p:cxnSp>
      <p:sp>
        <p:nvSpPr>
          <p:cNvPr id="479" name="Google Shape;479;p12"/>
          <p:cNvSpPr/>
          <p:nvPr/>
        </p:nvSpPr>
        <p:spPr>
          <a:xfrm>
            <a:off x="640080" y="5349240"/>
            <a:ext cx="237744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400"/>
              <a:buFont typeface="Playfair Display"/>
              <a:buNone/>
            </a:pPr>
            <a:r>
              <a:rPr b="1" i="1" lang="en-US" sz="1400" u="none" cap="none" strike="noStrike">
                <a:solidFill>
                  <a:srgbClr val="1E3055"/>
                </a:solidFill>
                <a:latin typeface="Playfair Display"/>
                <a:ea typeface="Playfair Display"/>
                <a:cs typeface="Playfair Display"/>
                <a:sym typeface="Playfair Display"/>
              </a:rPr>
              <a:t>Scandinavia · SE/NO</a:t>
            </a:r>
            <a:endParaRPr b="0" i="0" sz="1400" u="none" cap="none" strike="noStrike">
              <a:solidFill>
                <a:schemeClr val="dk1"/>
              </a:solidFill>
              <a:latin typeface="Calibri"/>
              <a:ea typeface="Calibri"/>
              <a:cs typeface="Calibri"/>
              <a:sym typeface="Calibri"/>
            </a:endParaRPr>
          </a:p>
        </p:txBody>
      </p:sp>
      <p:sp>
        <p:nvSpPr>
          <p:cNvPr id="480" name="Google Shape;480;p12"/>
          <p:cNvSpPr/>
          <p:nvPr/>
        </p:nvSpPr>
        <p:spPr>
          <a:xfrm>
            <a:off x="3154680" y="5349240"/>
            <a:ext cx="24688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Hemnet / Finn.no</a:t>
            </a:r>
            <a:endParaRPr b="0" i="0" sz="1050" u="none" cap="none" strike="noStrike">
              <a:solidFill>
                <a:schemeClr val="dk1"/>
              </a:solidFill>
              <a:latin typeface="Calibri"/>
              <a:ea typeface="Calibri"/>
              <a:cs typeface="Calibri"/>
              <a:sym typeface="Calibri"/>
            </a:endParaRPr>
          </a:p>
        </p:txBody>
      </p:sp>
      <p:sp>
        <p:nvSpPr>
          <p:cNvPr id="481" name="Google Shape;481;p12"/>
          <p:cNvSpPr/>
          <p:nvPr/>
        </p:nvSpPr>
        <p:spPr>
          <a:xfrm>
            <a:off x="5715000" y="5349240"/>
            <a:ext cx="4069080" cy="53035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Top €/m² spenders; no new release this month.</a:t>
            </a:r>
            <a:endParaRPr b="0" i="0" sz="1000" u="none" cap="none" strike="noStrike">
              <a:solidFill>
                <a:schemeClr val="dk1"/>
              </a:solidFill>
              <a:latin typeface="Calibri"/>
              <a:ea typeface="Calibri"/>
              <a:cs typeface="Calibri"/>
              <a:sym typeface="Calibri"/>
            </a:endParaRPr>
          </a:p>
        </p:txBody>
      </p:sp>
      <p:sp>
        <p:nvSpPr>
          <p:cNvPr id="482" name="Google Shape;482;p12"/>
          <p:cNvSpPr/>
          <p:nvPr/>
        </p:nvSpPr>
        <p:spPr>
          <a:xfrm>
            <a:off x="9875520" y="5349240"/>
            <a:ext cx="1676095" cy="53035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NOTARIADO, CARRIED FWD</a:t>
            </a:r>
            <a:endParaRPr b="0" i="0" sz="800" u="none" cap="none" strike="noStrike">
              <a:solidFill>
                <a:schemeClr val="dk1"/>
              </a:solidFill>
              <a:latin typeface="Calibri"/>
              <a:ea typeface="Calibri"/>
              <a:cs typeface="Calibri"/>
              <a:sym typeface="Calibri"/>
            </a:endParaRPr>
          </a:p>
        </p:txBody>
      </p:sp>
      <p:sp>
        <p:nvSpPr>
          <p:cNvPr id="483" name="Google Shape;483;p12"/>
          <p:cNvSpPr/>
          <p:nvPr/>
        </p:nvSpPr>
        <p:spPr>
          <a:xfrm>
            <a:off x="640080" y="6044184"/>
            <a:ext cx="109728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00"/>
              <a:buFont typeface="DM Sans"/>
              <a:buNone/>
            </a:pPr>
            <a:r>
              <a:rPr b="0" i="1" lang="en-US" sz="900" u="none" cap="none" strike="noStrike">
                <a:solidFill>
                  <a:srgbClr val="6E7682"/>
                </a:solidFill>
                <a:latin typeface="DM Sans"/>
                <a:ea typeface="DM Sans"/>
                <a:cs typeface="DM Sans"/>
                <a:sym typeface="DM Sans"/>
              </a:rPr>
              <a:t>Spain (the destination): idealista + Fotocasa supply the price data used throughout this report; Registradores supplies the transaction data.</a:t>
            </a:r>
            <a:endParaRPr b="0" i="0" sz="900" u="none" cap="none" strike="noStrike">
              <a:solidFill>
                <a:schemeClr val="dk1"/>
              </a:solidFill>
              <a:latin typeface="Calibri"/>
              <a:ea typeface="Calibri"/>
              <a:cs typeface="Calibri"/>
              <a:sym typeface="Calibri"/>
            </a:endParaRPr>
          </a:p>
        </p:txBody>
      </p:sp>
      <p:sp>
        <p:nvSpPr>
          <p:cNvPr id="484" name="Google Shape;484;p12"/>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485" name="Google Shape;485;p12"/>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10</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0" name="Shape 490"/>
        <p:cNvGrpSpPr/>
        <p:nvPr/>
      </p:nvGrpSpPr>
      <p:grpSpPr>
        <a:xfrm>
          <a:off x="0" y="0"/>
          <a:ext cx="0" cy="0"/>
          <a:chOff x="0" y="0"/>
          <a:chExt cx="0" cy="0"/>
        </a:xfrm>
      </p:grpSpPr>
      <p:sp>
        <p:nvSpPr>
          <p:cNvPr id="491" name="Google Shape;491;p13"/>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3"/>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CAMPAIGN PLAYBOOK · BY COUNTRY (1 OF 2)</a:t>
            </a:r>
            <a:endParaRPr b="0" i="0" sz="1100" u="none" cap="none" strike="noStrike">
              <a:solidFill>
                <a:schemeClr val="dk1"/>
              </a:solidFill>
              <a:latin typeface="Calibri"/>
              <a:ea typeface="Calibri"/>
              <a:cs typeface="Calibri"/>
              <a:sym typeface="Calibri"/>
            </a:endParaRPr>
          </a:p>
        </p:txBody>
      </p:sp>
      <p:sp>
        <p:nvSpPr>
          <p:cNvPr id="493" name="Google Shape;493;p13"/>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What they search — and what to run</a:t>
            </a:r>
            <a:endParaRPr b="0" i="0" sz="3000" u="none" cap="none" strike="noStrike">
              <a:solidFill>
                <a:schemeClr val="dk1"/>
              </a:solidFill>
              <a:latin typeface="Calibri"/>
              <a:ea typeface="Calibri"/>
              <a:cs typeface="Calibri"/>
              <a:sym typeface="Calibri"/>
            </a:endParaRPr>
          </a:p>
        </p:txBody>
      </p:sp>
      <p:sp>
        <p:nvSpPr>
          <p:cNvPr id="494" name="Google Shape;494;p13"/>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For each core market: the topics they're actually searching, and the specific campaign to run this month.</a:t>
            </a:r>
            <a:endParaRPr b="0" i="0" sz="1250" u="none" cap="none" strike="noStrike">
              <a:solidFill>
                <a:schemeClr val="dk1"/>
              </a:solidFill>
              <a:latin typeface="Calibri"/>
              <a:ea typeface="Calibri"/>
              <a:cs typeface="Calibri"/>
              <a:sym typeface="Calibri"/>
            </a:endParaRPr>
          </a:p>
        </p:txBody>
      </p:sp>
      <p:sp>
        <p:nvSpPr>
          <p:cNvPr id="495" name="Google Shape;495;p13"/>
          <p:cNvSpPr/>
          <p:nvPr/>
        </p:nvSpPr>
        <p:spPr>
          <a:xfrm>
            <a:off x="640080"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3"/>
          <p:cNvSpPr/>
          <p:nvPr/>
        </p:nvSpPr>
        <p:spPr>
          <a:xfrm>
            <a:off x="868680"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Netherlands</a:t>
            </a:r>
            <a:endParaRPr b="0" i="0" sz="1800" u="none" cap="none" strike="noStrike">
              <a:solidFill>
                <a:schemeClr val="dk1"/>
              </a:solidFill>
              <a:latin typeface="Calibri"/>
              <a:ea typeface="Calibri"/>
              <a:cs typeface="Calibri"/>
              <a:sym typeface="Calibri"/>
            </a:endParaRPr>
          </a:p>
        </p:txBody>
      </p:sp>
      <p:sp>
        <p:nvSpPr>
          <p:cNvPr id="497" name="Google Shape;497;p13"/>
          <p:cNvSpPr/>
          <p:nvPr/>
        </p:nvSpPr>
        <p:spPr>
          <a:xfrm>
            <a:off x="868680" y="2624328"/>
            <a:ext cx="952805"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3"/>
          <p:cNvSpPr/>
          <p:nvPr/>
        </p:nvSpPr>
        <p:spPr>
          <a:xfrm>
            <a:off x="868680" y="2624328"/>
            <a:ext cx="952805"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DOUBLE DOWN</a:t>
            </a:r>
            <a:endParaRPr b="0" i="0" sz="800" u="none" cap="none" strike="noStrike">
              <a:solidFill>
                <a:schemeClr val="dk1"/>
              </a:solidFill>
              <a:latin typeface="Calibri"/>
              <a:ea typeface="Calibri"/>
              <a:cs typeface="Calibri"/>
              <a:sym typeface="Calibri"/>
            </a:endParaRPr>
          </a:p>
        </p:txBody>
      </p:sp>
      <p:sp>
        <p:nvSpPr>
          <p:cNvPr id="499" name="Google Shape;499;p13"/>
          <p:cNvSpPr/>
          <p:nvPr/>
        </p:nvSpPr>
        <p:spPr>
          <a:xfrm>
            <a:off x="868680"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500" name="Google Shape;500;p13"/>
          <p:cNvSpPr/>
          <p:nvPr/>
        </p:nvSpPr>
        <p:spPr>
          <a:xfrm>
            <a:off x="868680" y="3264408"/>
            <a:ext cx="1304940"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3"/>
          <p:cNvSpPr/>
          <p:nvPr/>
        </p:nvSpPr>
        <p:spPr>
          <a:xfrm>
            <a:off x="868680" y="3264408"/>
            <a:ext cx="1304940"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huis kopen Spanje</a:t>
            </a:r>
            <a:endParaRPr b="0" i="0" sz="850" u="none" cap="none" strike="noStrike">
              <a:solidFill>
                <a:schemeClr val="dk1"/>
              </a:solidFill>
              <a:latin typeface="Calibri"/>
              <a:ea typeface="Calibri"/>
              <a:cs typeface="Calibri"/>
              <a:sym typeface="Calibri"/>
            </a:endParaRPr>
          </a:p>
        </p:txBody>
      </p:sp>
      <p:sp>
        <p:nvSpPr>
          <p:cNvPr id="502" name="Google Shape;502;p13"/>
          <p:cNvSpPr/>
          <p:nvPr/>
        </p:nvSpPr>
        <p:spPr>
          <a:xfrm>
            <a:off x="2283348" y="3264408"/>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3"/>
          <p:cNvSpPr/>
          <p:nvPr/>
        </p:nvSpPr>
        <p:spPr>
          <a:xfrm>
            <a:off x="2283348" y="3264408"/>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box 3 belasting</a:t>
            </a:r>
            <a:endParaRPr b="0" i="0" sz="850" u="none" cap="none" strike="noStrike">
              <a:solidFill>
                <a:schemeClr val="dk1"/>
              </a:solidFill>
              <a:latin typeface="Calibri"/>
              <a:ea typeface="Calibri"/>
              <a:cs typeface="Calibri"/>
              <a:sym typeface="Calibri"/>
            </a:endParaRPr>
          </a:p>
        </p:txBody>
      </p:sp>
      <p:sp>
        <p:nvSpPr>
          <p:cNvPr id="504" name="Google Shape;504;p13"/>
          <p:cNvSpPr/>
          <p:nvPr/>
        </p:nvSpPr>
        <p:spPr>
          <a:xfrm>
            <a:off x="868680" y="3648456"/>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3"/>
          <p:cNvSpPr/>
          <p:nvPr/>
        </p:nvSpPr>
        <p:spPr>
          <a:xfrm>
            <a:off x="868680" y="3648456"/>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nieuwbouw villa</a:t>
            </a:r>
            <a:endParaRPr b="0" i="0" sz="850" u="none" cap="none" strike="noStrike">
              <a:solidFill>
                <a:schemeClr val="dk1"/>
              </a:solidFill>
              <a:latin typeface="Calibri"/>
              <a:ea typeface="Calibri"/>
              <a:cs typeface="Calibri"/>
              <a:sym typeface="Calibri"/>
            </a:endParaRPr>
          </a:p>
        </p:txBody>
      </p:sp>
      <p:sp>
        <p:nvSpPr>
          <p:cNvPr id="506" name="Google Shape;506;p13"/>
          <p:cNvSpPr/>
          <p:nvPr/>
        </p:nvSpPr>
        <p:spPr>
          <a:xfrm>
            <a:off x="2162099" y="3648456"/>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3"/>
          <p:cNvSpPr/>
          <p:nvPr/>
        </p:nvSpPr>
        <p:spPr>
          <a:xfrm>
            <a:off x="2162099" y="3648456"/>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wonen in Spanje</a:t>
            </a:r>
            <a:endParaRPr b="0" i="0" sz="850" u="none" cap="none" strike="noStrike">
              <a:solidFill>
                <a:schemeClr val="dk1"/>
              </a:solidFill>
              <a:latin typeface="Calibri"/>
              <a:ea typeface="Calibri"/>
              <a:cs typeface="Calibri"/>
              <a:sym typeface="Calibri"/>
            </a:endParaRPr>
          </a:p>
        </p:txBody>
      </p:sp>
      <p:sp>
        <p:nvSpPr>
          <p:cNvPr id="508" name="Google Shape;508;p13"/>
          <p:cNvSpPr/>
          <p:nvPr/>
        </p:nvSpPr>
        <p:spPr>
          <a:xfrm>
            <a:off x="868680" y="4032504"/>
            <a:ext cx="1001817"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3"/>
          <p:cNvSpPr/>
          <p:nvPr/>
        </p:nvSpPr>
        <p:spPr>
          <a:xfrm>
            <a:off x="868680" y="4032504"/>
            <a:ext cx="1001817"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Costa Cálida</a:t>
            </a:r>
            <a:endParaRPr b="0" i="0" sz="850" u="none" cap="none" strike="noStrike">
              <a:solidFill>
                <a:schemeClr val="dk1"/>
              </a:solidFill>
              <a:latin typeface="Calibri"/>
              <a:ea typeface="Calibri"/>
              <a:cs typeface="Calibri"/>
              <a:sym typeface="Calibri"/>
            </a:endParaRPr>
          </a:p>
        </p:txBody>
      </p:sp>
      <p:sp>
        <p:nvSpPr>
          <p:cNvPr id="510" name="Google Shape;510;p13"/>
          <p:cNvSpPr/>
          <p:nvPr/>
        </p:nvSpPr>
        <p:spPr>
          <a:xfrm>
            <a:off x="868680" y="4489704"/>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511" name="Google Shape;511;p13"/>
          <p:cNvSpPr/>
          <p:nvPr/>
        </p:nvSpPr>
        <p:spPr>
          <a:xfrm>
            <a:off x="868680" y="4773168"/>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3"/>
          <p:cNvSpPr/>
          <p:nvPr/>
        </p:nvSpPr>
        <p:spPr>
          <a:xfrm>
            <a:off x="1051560" y="4709160"/>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“Box 3 vs. Spanje” — the numbers side by side: 2.18% a year at home against a Murcia villa. The Dutch buy on arithmetic.</a:t>
            </a:r>
            <a:endParaRPr b="0" i="0" sz="950" u="none" cap="none" strike="noStrike">
              <a:solidFill>
                <a:schemeClr val="dk1"/>
              </a:solidFill>
              <a:latin typeface="Calibri"/>
              <a:ea typeface="Calibri"/>
              <a:cs typeface="Calibri"/>
              <a:sym typeface="Calibri"/>
            </a:endParaRPr>
          </a:p>
        </p:txBody>
      </p:sp>
      <p:sp>
        <p:nvSpPr>
          <p:cNvPr id="513" name="Google Shape;513;p13"/>
          <p:cNvSpPr/>
          <p:nvPr/>
        </p:nvSpPr>
        <p:spPr>
          <a:xfrm>
            <a:off x="868680" y="548640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3"/>
          <p:cNvSpPr/>
          <p:nvPr/>
        </p:nvSpPr>
        <p:spPr>
          <a:xfrm>
            <a:off x="1051560" y="542239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Staff the Dutch desk before the headline lands — they overtake the British this year.</a:t>
            </a:r>
            <a:endParaRPr b="0" i="0" sz="950" u="none" cap="none" strike="noStrike">
              <a:solidFill>
                <a:schemeClr val="dk1"/>
              </a:solidFill>
              <a:latin typeface="Calibri"/>
              <a:ea typeface="Calibri"/>
              <a:cs typeface="Calibri"/>
              <a:sym typeface="Calibri"/>
            </a:endParaRPr>
          </a:p>
        </p:txBody>
      </p:sp>
      <p:sp>
        <p:nvSpPr>
          <p:cNvPr id="515" name="Google Shape;515;p13"/>
          <p:cNvSpPr/>
          <p:nvPr/>
        </p:nvSpPr>
        <p:spPr>
          <a:xfrm>
            <a:off x="4368698"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3"/>
          <p:cNvSpPr/>
          <p:nvPr/>
        </p:nvSpPr>
        <p:spPr>
          <a:xfrm>
            <a:off x="4597298"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Germany</a:t>
            </a:r>
            <a:endParaRPr b="0" i="0" sz="1800" u="none" cap="none" strike="noStrike">
              <a:solidFill>
                <a:schemeClr val="dk1"/>
              </a:solidFill>
              <a:latin typeface="Calibri"/>
              <a:ea typeface="Calibri"/>
              <a:cs typeface="Calibri"/>
              <a:sym typeface="Calibri"/>
            </a:endParaRPr>
          </a:p>
        </p:txBody>
      </p:sp>
      <p:sp>
        <p:nvSpPr>
          <p:cNvPr id="517" name="Google Shape;517;p13"/>
          <p:cNvSpPr/>
          <p:nvPr/>
        </p:nvSpPr>
        <p:spPr>
          <a:xfrm>
            <a:off x="4597298" y="2624328"/>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3"/>
          <p:cNvSpPr/>
          <p:nvPr/>
        </p:nvSpPr>
        <p:spPr>
          <a:xfrm>
            <a:off x="4597298" y="262432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sp>
        <p:nvSpPr>
          <p:cNvPr id="519" name="Google Shape;519;p13"/>
          <p:cNvSpPr/>
          <p:nvPr/>
        </p:nvSpPr>
        <p:spPr>
          <a:xfrm>
            <a:off x="4597298"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520" name="Google Shape;520;p13"/>
          <p:cNvSpPr/>
          <p:nvPr/>
        </p:nvSpPr>
        <p:spPr>
          <a:xfrm>
            <a:off x="4597298" y="3264408"/>
            <a:ext cx="1365565"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3"/>
          <p:cNvSpPr/>
          <p:nvPr/>
        </p:nvSpPr>
        <p:spPr>
          <a:xfrm>
            <a:off x="4597298" y="3264408"/>
            <a:ext cx="1365565"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Auswandern Spanien</a:t>
            </a:r>
            <a:endParaRPr b="0" i="0" sz="850" u="none" cap="none" strike="noStrike">
              <a:solidFill>
                <a:schemeClr val="dk1"/>
              </a:solidFill>
              <a:latin typeface="Calibri"/>
              <a:ea typeface="Calibri"/>
              <a:cs typeface="Calibri"/>
              <a:sym typeface="Calibri"/>
            </a:endParaRPr>
          </a:p>
        </p:txBody>
      </p:sp>
      <p:sp>
        <p:nvSpPr>
          <p:cNvPr id="522" name="Google Shape;522;p13"/>
          <p:cNvSpPr/>
          <p:nvPr/>
        </p:nvSpPr>
        <p:spPr>
          <a:xfrm>
            <a:off x="6072591" y="3264408"/>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3"/>
          <p:cNvSpPr/>
          <p:nvPr/>
        </p:nvSpPr>
        <p:spPr>
          <a:xfrm>
            <a:off x="6072591" y="3264408"/>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Steuern &amp; Recht</a:t>
            </a:r>
            <a:endParaRPr b="0" i="0" sz="850" u="none" cap="none" strike="noStrike">
              <a:solidFill>
                <a:schemeClr val="dk1"/>
              </a:solidFill>
              <a:latin typeface="Calibri"/>
              <a:ea typeface="Calibri"/>
              <a:cs typeface="Calibri"/>
              <a:sym typeface="Calibri"/>
            </a:endParaRPr>
          </a:p>
        </p:txBody>
      </p:sp>
      <p:sp>
        <p:nvSpPr>
          <p:cNvPr id="524" name="Google Shape;524;p13"/>
          <p:cNvSpPr/>
          <p:nvPr/>
        </p:nvSpPr>
        <p:spPr>
          <a:xfrm>
            <a:off x="4597298" y="3648456"/>
            <a:ext cx="1426190"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3"/>
          <p:cNvSpPr/>
          <p:nvPr/>
        </p:nvSpPr>
        <p:spPr>
          <a:xfrm>
            <a:off x="4597298" y="3648456"/>
            <a:ext cx="1426190"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Haus kaufen Spanien</a:t>
            </a:r>
            <a:endParaRPr b="0" i="0" sz="850" u="none" cap="none" strike="noStrike">
              <a:solidFill>
                <a:schemeClr val="dk1"/>
              </a:solidFill>
              <a:latin typeface="Calibri"/>
              <a:ea typeface="Calibri"/>
              <a:cs typeface="Calibri"/>
              <a:sym typeface="Calibri"/>
            </a:endParaRPr>
          </a:p>
        </p:txBody>
      </p:sp>
      <p:sp>
        <p:nvSpPr>
          <p:cNvPr id="526" name="Google Shape;526;p13"/>
          <p:cNvSpPr/>
          <p:nvPr/>
        </p:nvSpPr>
        <p:spPr>
          <a:xfrm>
            <a:off x="6133216" y="3648456"/>
            <a:ext cx="1001817"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3"/>
          <p:cNvSpPr/>
          <p:nvPr/>
        </p:nvSpPr>
        <p:spPr>
          <a:xfrm>
            <a:off x="6133216" y="3648456"/>
            <a:ext cx="1001817"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Neubau Villa</a:t>
            </a:r>
            <a:endParaRPr b="0" i="0" sz="850" u="none" cap="none" strike="noStrike">
              <a:solidFill>
                <a:schemeClr val="dk1"/>
              </a:solidFill>
              <a:latin typeface="Calibri"/>
              <a:ea typeface="Calibri"/>
              <a:cs typeface="Calibri"/>
              <a:sym typeface="Calibri"/>
            </a:endParaRPr>
          </a:p>
        </p:txBody>
      </p:sp>
      <p:sp>
        <p:nvSpPr>
          <p:cNvPr id="528" name="Google Shape;528;p13"/>
          <p:cNvSpPr/>
          <p:nvPr/>
        </p:nvSpPr>
        <p:spPr>
          <a:xfrm>
            <a:off x="4597298" y="4032504"/>
            <a:ext cx="1486814"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3"/>
          <p:cNvSpPr/>
          <p:nvPr/>
        </p:nvSpPr>
        <p:spPr>
          <a:xfrm>
            <a:off x="4597298" y="4032504"/>
            <a:ext cx="1486814"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Lebenshaltungskosten</a:t>
            </a:r>
            <a:endParaRPr b="0" i="0" sz="850" u="none" cap="none" strike="noStrike">
              <a:solidFill>
                <a:schemeClr val="dk1"/>
              </a:solidFill>
              <a:latin typeface="Calibri"/>
              <a:ea typeface="Calibri"/>
              <a:cs typeface="Calibri"/>
              <a:sym typeface="Calibri"/>
            </a:endParaRPr>
          </a:p>
        </p:txBody>
      </p:sp>
      <p:sp>
        <p:nvSpPr>
          <p:cNvPr id="530" name="Google Shape;530;p13"/>
          <p:cNvSpPr/>
          <p:nvPr/>
        </p:nvSpPr>
        <p:spPr>
          <a:xfrm>
            <a:off x="4597298" y="4489704"/>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531" name="Google Shape;531;p13"/>
          <p:cNvSpPr/>
          <p:nvPr/>
        </p:nvSpPr>
        <p:spPr>
          <a:xfrm>
            <a:off x="4597298" y="4773168"/>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3"/>
          <p:cNvSpPr/>
          <p:nvPr/>
        </p:nvSpPr>
        <p:spPr>
          <a:xfrm>
            <a:off x="4780178" y="4709160"/>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Fix the conversion gap: huge intent, −2% purchases. Shorten the funnel with a German-speaking advisor and a fixed-price process.</a:t>
            </a:r>
            <a:endParaRPr b="0" i="0" sz="950" u="none" cap="none" strike="noStrike">
              <a:solidFill>
                <a:schemeClr val="dk1"/>
              </a:solidFill>
              <a:latin typeface="Calibri"/>
              <a:ea typeface="Calibri"/>
              <a:cs typeface="Calibri"/>
              <a:sym typeface="Calibri"/>
            </a:endParaRPr>
          </a:p>
        </p:txBody>
      </p:sp>
      <p:sp>
        <p:nvSpPr>
          <p:cNvPr id="533" name="Google Shape;533;p13"/>
          <p:cNvSpPr/>
          <p:nvPr/>
        </p:nvSpPr>
        <p:spPr>
          <a:xfrm>
            <a:off x="4597298" y="548640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3"/>
          <p:cNvSpPr/>
          <p:nvPr/>
        </p:nvSpPr>
        <p:spPr>
          <a:xfrm>
            <a:off x="4780178" y="542239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“Mehr Leben, weniger Kosten” — target the €6k+ net household directly.</a:t>
            </a:r>
            <a:endParaRPr b="0" i="0" sz="950" u="none" cap="none" strike="noStrike">
              <a:solidFill>
                <a:schemeClr val="dk1"/>
              </a:solidFill>
              <a:latin typeface="Calibri"/>
              <a:ea typeface="Calibri"/>
              <a:cs typeface="Calibri"/>
              <a:sym typeface="Calibri"/>
            </a:endParaRPr>
          </a:p>
        </p:txBody>
      </p:sp>
      <p:sp>
        <p:nvSpPr>
          <p:cNvPr id="535" name="Google Shape;535;p13"/>
          <p:cNvSpPr/>
          <p:nvPr/>
        </p:nvSpPr>
        <p:spPr>
          <a:xfrm>
            <a:off x="8097317"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3"/>
          <p:cNvSpPr/>
          <p:nvPr/>
        </p:nvSpPr>
        <p:spPr>
          <a:xfrm>
            <a:off x="8325917"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France</a:t>
            </a:r>
            <a:endParaRPr b="0" i="0" sz="1800" u="none" cap="none" strike="noStrike">
              <a:solidFill>
                <a:schemeClr val="dk1"/>
              </a:solidFill>
              <a:latin typeface="Calibri"/>
              <a:ea typeface="Calibri"/>
              <a:cs typeface="Calibri"/>
              <a:sym typeface="Calibri"/>
            </a:endParaRPr>
          </a:p>
        </p:txBody>
      </p:sp>
      <p:sp>
        <p:nvSpPr>
          <p:cNvPr id="537" name="Google Shape;537;p13"/>
          <p:cNvSpPr/>
          <p:nvPr/>
        </p:nvSpPr>
        <p:spPr>
          <a:xfrm>
            <a:off x="8325917" y="2624328"/>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3"/>
          <p:cNvSpPr/>
          <p:nvPr/>
        </p:nvSpPr>
        <p:spPr>
          <a:xfrm>
            <a:off x="8325917" y="262432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sp>
        <p:nvSpPr>
          <p:cNvPr id="539" name="Google Shape;539;p13"/>
          <p:cNvSpPr/>
          <p:nvPr/>
        </p:nvSpPr>
        <p:spPr>
          <a:xfrm>
            <a:off x="8325917"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540" name="Google Shape;540;p13"/>
          <p:cNvSpPr/>
          <p:nvPr/>
        </p:nvSpPr>
        <p:spPr>
          <a:xfrm>
            <a:off x="8325917" y="3264408"/>
            <a:ext cx="1608064"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3"/>
          <p:cNvSpPr/>
          <p:nvPr/>
        </p:nvSpPr>
        <p:spPr>
          <a:xfrm>
            <a:off x="8325917" y="3264408"/>
            <a:ext cx="1608064"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acheter maison Espagne</a:t>
            </a:r>
            <a:endParaRPr b="0" i="0" sz="850" u="none" cap="none" strike="noStrike">
              <a:solidFill>
                <a:schemeClr val="dk1"/>
              </a:solidFill>
              <a:latin typeface="Calibri"/>
              <a:ea typeface="Calibri"/>
              <a:cs typeface="Calibri"/>
              <a:sym typeface="Calibri"/>
            </a:endParaRPr>
          </a:p>
        </p:txBody>
      </p:sp>
      <p:sp>
        <p:nvSpPr>
          <p:cNvPr id="542" name="Google Shape;542;p13"/>
          <p:cNvSpPr/>
          <p:nvPr/>
        </p:nvSpPr>
        <p:spPr>
          <a:xfrm>
            <a:off x="10043709" y="3264408"/>
            <a:ext cx="81994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3"/>
          <p:cNvSpPr/>
          <p:nvPr/>
        </p:nvSpPr>
        <p:spPr>
          <a:xfrm>
            <a:off x="10043709" y="3264408"/>
            <a:ext cx="81994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fiscalité</a:t>
            </a:r>
            <a:endParaRPr b="0" i="0" sz="850" u="none" cap="none" strike="noStrike">
              <a:solidFill>
                <a:schemeClr val="dk1"/>
              </a:solidFill>
              <a:latin typeface="Calibri"/>
              <a:ea typeface="Calibri"/>
              <a:cs typeface="Calibri"/>
              <a:sym typeface="Calibri"/>
            </a:endParaRPr>
          </a:p>
        </p:txBody>
      </p:sp>
      <p:sp>
        <p:nvSpPr>
          <p:cNvPr id="544" name="Google Shape;544;p13"/>
          <p:cNvSpPr/>
          <p:nvPr/>
        </p:nvSpPr>
        <p:spPr>
          <a:xfrm>
            <a:off x="8325917" y="3648456"/>
            <a:ext cx="1244316"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3"/>
          <p:cNvSpPr/>
          <p:nvPr/>
        </p:nvSpPr>
        <p:spPr>
          <a:xfrm>
            <a:off x="8325917" y="3648456"/>
            <a:ext cx="124431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vivre en Espagne</a:t>
            </a:r>
            <a:endParaRPr b="0" i="0" sz="850" u="none" cap="none" strike="noStrike">
              <a:solidFill>
                <a:schemeClr val="dk1"/>
              </a:solidFill>
              <a:latin typeface="Calibri"/>
              <a:ea typeface="Calibri"/>
              <a:cs typeface="Calibri"/>
              <a:sym typeface="Calibri"/>
            </a:endParaRPr>
          </a:p>
        </p:txBody>
      </p:sp>
      <p:sp>
        <p:nvSpPr>
          <p:cNvPr id="546" name="Google Shape;546;p13"/>
          <p:cNvSpPr/>
          <p:nvPr/>
        </p:nvSpPr>
        <p:spPr>
          <a:xfrm>
            <a:off x="9679960" y="3648456"/>
            <a:ext cx="94119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13"/>
          <p:cNvSpPr/>
          <p:nvPr/>
        </p:nvSpPr>
        <p:spPr>
          <a:xfrm>
            <a:off x="9679960" y="3648456"/>
            <a:ext cx="94119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villa neuve</a:t>
            </a:r>
            <a:endParaRPr b="0" i="0" sz="850" u="none" cap="none" strike="noStrike">
              <a:solidFill>
                <a:schemeClr val="dk1"/>
              </a:solidFill>
              <a:latin typeface="Calibri"/>
              <a:ea typeface="Calibri"/>
              <a:cs typeface="Calibri"/>
              <a:sym typeface="Calibri"/>
            </a:endParaRPr>
          </a:p>
        </p:txBody>
      </p:sp>
      <p:sp>
        <p:nvSpPr>
          <p:cNvPr id="548" name="Google Shape;548;p13"/>
          <p:cNvSpPr/>
          <p:nvPr/>
        </p:nvSpPr>
        <p:spPr>
          <a:xfrm>
            <a:off x="8325917" y="4032504"/>
            <a:ext cx="759318"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13"/>
          <p:cNvSpPr/>
          <p:nvPr/>
        </p:nvSpPr>
        <p:spPr>
          <a:xfrm>
            <a:off x="8325917" y="4032504"/>
            <a:ext cx="759318"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retraite</a:t>
            </a:r>
            <a:endParaRPr b="0" i="0" sz="850" u="none" cap="none" strike="noStrike">
              <a:solidFill>
                <a:schemeClr val="dk1"/>
              </a:solidFill>
              <a:latin typeface="Calibri"/>
              <a:ea typeface="Calibri"/>
              <a:cs typeface="Calibri"/>
              <a:sym typeface="Calibri"/>
            </a:endParaRPr>
          </a:p>
        </p:txBody>
      </p:sp>
      <p:sp>
        <p:nvSpPr>
          <p:cNvPr id="550" name="Google Shape;550;p13"/>
          <p:cNvSpPr/>
          <p:nvPr/>
        </p:nvSpPr>
        <p:spPr>
          <a:xfrm>
            <a:off x="8325917" y="4489704"/>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551" name="Google Shape;551;p13"/>
          <p:cNvSpPr/>
          <p:nvPr/>
        </p:nvSpPr>
        <p:spPr>
          <a:xfrm>
            <a:off x="8325917" y="4773168"/>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3"/>
          <p:cNvSpPr/>
          <p:nvPr/>
        </p:nvSpPr>
        <p:spPr>
          <a:xfrm>
            <a:off x="8508797" y="4709160"/>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“L'art de vivre en Espagne” — lifestyle and value against a 2027 budget nobody trusts.</a:t>
            </a:r>
            <a:endParaRPr b="0" i="0" sz="950" u="none" cap="none" strike="noStrike">
              <a:solidFill>
                <a:schemeClr val="dk1"/>
              </a:solidFill>
              <a:latin typeface="Calibri"/>
              <a:ea typeface="Calibri"/>
              <a:cs typeface="Calibri"/>
              <a:sym typeface="Calibri"/>
            </a:endParaRPr>
          </a:p>
        </p:txBody>
      </p:sp>
      <p:sp>
        <p:nvSpPr>
          <p:cNvPr id="553" name="Google Shape;553;p13"/>
          <p:cNvSpPr/>
          <p:nvPr/>
        </p:nvSpPr>
        <p:spPr>
          <a:xfrm>
            <a:off x="8325917" y="548640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3"/>
          <p:cNvSpPr/>
          <p:nvPr/>
        </p:nvSpPr>
        <p:spPr>
          <a:xfrm>
            <a:off x="8508797" y="542239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Retirement funnel — French pensions stretch further; sun and healthcare.</a:t>
            </a:r>
            <a:endParaRPr b="0" i="0" sz="950" u="none" cap="none" strike="noStrike">
              <a:solidFill>
                <a:schemeClr val="dk1"/>
              </a:solidFill>
              <a:latin typeface="Calibri"/>
              <a:ea typeface="Calibri"/>
              <a:cs typeface="Calibri"/>
              <a:sym typeface="Calibri"/>
            </a:endParaRPr>
          </a:p>
        </p:txBody>
      </p:sp>
      <p:sp>
        <p:nvSpPr>
          <p:cNvPr id="555" name="Google Shape;555;p13"/>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556" name="Google Shape;556;p13"/>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11</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sp>
        <p:nvSpPr>
          <p:cNvPr id="562" name="Google Shape;562;p14"/>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14"/>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CAMPAIGN PLAYBOOK · BY COUNTRY (2 OF 2)</a:t>
            </a:r>
            <a:endParaRPr b="0" i="0" sz="1100" u="none" cap="none" strike="noStrike">
              <a:solidFill>
                <a:schemeClr val="dk1"/>
              </a:solidFill>
              <a:latin typeface="Calibri"/>
              <a:ea typeface="Calibri"/>
              <a:cs typeface="Calibri"/>
              <a:sym typeface="Calibri"/>
            </a:endParaRPr>
          </a:p>
        </p:txBody>
      </p:sp>
      <p:sp>
        <p:nvSpPr>
          <p:cNvPr id="564" name="Google Shape;564;p14"/>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What they search — and what to run</a:t>
            </a:r>
            <a:endParaRPr b="0" i="0" sz="3000" u="none" cap="none" strike="noStrike">
              <a:solidFill>
                <a:schemeClr val="dk1"/>
              </a:solidFill>
              <a:latin typeface="Calibri"/>
              <a:ea typeface="Calibri"/>
              <a:cs typeface="Calibri"/>
              <a:sym typeface="Calibri"/>
            </a:endParaRPr>
          </a:p>
        </p:txBody>
      </p:sp>
      <p:sp>
        <p:nvSpPr>
          <p:cNvPr id="565" name="Google Shape;565;p14"/>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The capture, recover and test markets — Belgium needs diagnosis before budget, and Italy and Poland both grew 11%.</a:t>
            </a:r>
            <a:endParaRPr b="0" i="0" sz="1250" u="none" cap="none" strike="noStrike">
              <a:solidFill>
                <a:schemeClr val="dk1"/>
              </a:solidFill>
              <a:latin typeface="Calibri"/>
              <a:ea typeface="Calibri"/>
              <a:cs typeface="Calibri"/>
              <a:sym typeface="Calibri"/>
            </a:endParaRPr>
          </a:p>
        </p:txBody>
      </p:sp>
      <p:sp>
        <p:nvSpPr>
          <p:cNvPr id="566" name="Google Shape;566;p14"/>
          <p:cNvSpPr/>
          <p:nvPr/>
        </p:nvSpPr>
        <p:spPr>
          <a:xfrm>
            <a:off x="640080"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4"/>
          <p:cNvSpPr/>
          <p:nvPr/>
        </p:nvSpPr>
        <p:spPr>
          <a:xfrm>
            <a:off x="868680"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United Kingdom</a:t>
            </a:r>
            <a:endParaRPr b="0" i="0" sz="1800" u="none" cap="none" strike="noStrike">
              <a:solidFill>
                <a:schemeClr val="dk1"/>
              </a:solidFill>
              <a:latin typeface="Calibri"/>
              <a:ea typeface="Calibri"/>
              <a:cs typeface="Calibri"/>
              <a:sym typeface="Calibri"/>
            </a:endParaRPr>
          </a:p>
        </p:txBody>
      </p:sp>
      <p:sp>
        <p:nvSpPr>
          <p:cNvPr id="568" name="Google Shape;568;p14"/>
          <p:cNvSpPr/>
          <p:nvPr/>
        </p:nvSpPr>
        <p:spPr>
          <a:xfrm>
            <a:off x="868680" y="2624328"/>
            <a:ext cx="726034" cy="246888"/>
          </a:xfrm>
          <a:prstGeom prst="rect">
            <a:avLst/>
          </a:prstGeom>
          <a:solidFill>
            <a:srgbClr val="FFFFFF"/>
          </a:solidFill>
          <a:ln cap="flat" cmpd="sng" w="12700">
            <a:solidFill>
              <a:srgbClr val="1E30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14"/>
          <p:cNvSpPr/>
          <p:nvPr/>
        </p:nvSpPr>
        <p:spPr>
          <a:xfrm>
            <a:off x="868680" y="262432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CAPTURE</a:t>
            </a:r>
            <a:endParaRPr b="0" i="0" sz="800" u="none" cap="none" strike="noStrike">
              <a:solidFill>
                <a:schemeClr val="dk1"/>
              </a:solidFill>
              <a:latin typeface="Calibri"/>
              <a:ea typeface="Calibri"/>
              <a:cs typeface="Calibri"/>
              <a:sym typeface="Calibri"/>
            </a:endParaRPr>
          </a:p>
        </p:txBody>
      </p:sp>
      <p:sp>
        <p:nvSpPr>
          <p:cNvPr id="570" name="Google Shape;570;p14"/>
          <p:cNvSpPr/>
          <p:nvPr/>
        </p:nvSpPr>
        <p:spPr>
          <a:xfrm>
            <a:off x="868680"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571" name="Google Shape;571;p14"/>
          <p:cNvSpPr/>
          <p:nvPr/>
        </p:nvSpPr>
        <p:spPr>
          <a:xfrm>
            <a:off x="868680" y="3264408"/>
            <a:ext cx="1668689"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14"/>
          <p:cNvSpPr/>
          <p:nvPr/>
        </p:nvSpPr>
        <p:spPr>
          <a:xfrm>
            <a:off x="868680" y="3264408"/>
            <a:ext cx="1668689"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property for sale Spain</a:t>
            </a:r>
            <a:endParaRPr b="0" i="0" sz="850" u="none" cap="none" strike="noStrike">
              <a:solidFill>
                <a:schemeClr val="dk1"/>
              </a:solidFill>
              <a:latin typeface="Calibri"/>
              <a:ea typeface="Calibri"/>
              <a:cs typeface="Calibri"/>
              <a:sym typeface="Calibri"/>
            </a:endParaRPr>
          </a:p>
        </p:txBody>
      </p:sp>
      <p:sp>
        <p:nvSpPr>
          <p:cNvPr id="573" name="Google Shape;573;p14"/>
          <p:cNvSpPr/>
          <p:nvPr/>
        </p:nvSpPr>
        <p:spPr>
          <a:xfrm>
            <a:off x="2647097" y="3264408"/>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4"/>
          <p:cNvSpPr/>
          <p:nvPr/>
        </p:nvSpPr>
        <p:spPr>
          <a:xfrm>
            <a:off x="2647097" y="3264408"/>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moving to Spain</a:t>
            </a:r>
            <a:endParaRPr b="0" i="0" sz="850" u="none" cap="none" strike="noStrike">
              <a:solidFill>
                <a:schemeClr val="dk1"/>
              </a:solidFill>
              <a:latin typeface="Calibri"/>
              <a:ea typeface="Calibri"/>
              <a:cs typeface="Calibri"/>
              <a:sym typeface="Calibri"/>
            </a:endParaRPr>
          </a:p>
        </p:txBody>
      </p:sp>
      <p:sp>
        <p:nvSpPr>
          <p:cNvPr id="575" name="Google Shape;575;p14"/>
          <p:cNvSpPr/>
          <p:nvPr/>
        </p:nvSpPr>
        <p:spPr>
          <a:xfrm>
            <a:off x="868680" y="3648456"/>
            <a:ext cx="880567"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4"/>
          <p:cNvSpPr/>
          <p:nvPr/>
        </p:nvSpPr>
        <p:spPr>
          <a:xfrm>
            <a:off x="868680" y="3648456"/>
            <a:ext cx="880567"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Spain visa</a:t>
            </a:r>
            <a:endParaRPr b="0" i="0" sz="850" u="none" cap="none" strike="noStrike">
              <a:solidFill>
                <a:schemeClr val="dk1"/>
              </a:solidFill>
              <a:latin typeface="Calibri"/>
              <a:ea typeface="Calibri"/>
              <a:cs typeface="Calibri"/>
              <a:sym typeface="Calibri"/>
            </a:endParaRPr>
          </a:p>
        </p:txBody>
      </p:sp>
      <p:sp>
        <p:nvSpPr>
          <p:cNvPr id="577" name="Google Shape;577;p14"/>
          <p:cNvSpPr/>
          <p:nvPr/>
        </p:nvSpPr>
        <p:spPr>
          <a:xfrm>
            <a:off x="1858975" y="3648456"/>
            <a:ext cx="1365565"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14"/>
          <p:cNvSpPr/>
          <p:nvPr/>
        </p:nvSpPr>
        <p:spPr>
          <a:xfrm>
            <a:off x="1858975" y="3648456"/>
            <a:ext cx="1365565"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non-lucrative visa</a:t>
            </a:r>
            <a:endParaRPr b="0" i="0" sz="850" u="none" cap="none" strike="noStrike">
              <a:solidFill>
                <a:schemeClr val="dk1"/>
              </a:solidFill>
              <a:latin typeface="Calibri"/>
              <a:ea typeface="Calibri"/>
              <a:cs typeface="Calibri"/>
              <a:sym typeface="Calibri"/>
            </a:endParaRPr>
          </a:p>
        </p:txBody>
      </p:sp>
      <p:sp>
        <p:nvSpPr>
          <p:cNvPr id="579" name="Google Shape;579;p14"/>
          <p:cNvSpPr/>
          <p:nvPr/>
        </p:nvSpPr>
        <p:spPr>
          <a:xfrm>
            <a:off x="868680" y="4032504"/>
            <a:ext cx="94119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4"/>
          <p:cNvSpPr/>
          <p:nvPr/>
        </p:nvSpPr>
        <p:spPr>
          <a:xfrm>
            <a:off x="868680" y="4032504"/>
            <a:ext cx="94119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90/180 rule</a:t>
            </a:r>
            <a:endParaRPr b="0" i="0" sz="850" u="none" cap="none" strike="noStrike">
              <a:solidFill>
                <a:schemeClr val="dk1"/>
              </a:solidFill>
              <a:latin typeface="Calibri"/>
              <a:ea typeface="Calibri"/>
              <a:cs typeface="Calibri"/>
              <a:sym typeface="Calibri"/>
            </a:endParaRPr>
          </a:p>
        </p:txBody>
      </p:sp>
      <p:sp>
        <p:nvSpPr>
          <p:cNvPr id="581" name="Google Shape;581;p14"/>
          <p:cNvSpPr/>
          <p:nvPr/>
        </p:nvSpPr>
        <p:spPr>
          <a:xfrm>
            <a:off x="868680" y="4489704"/>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582" name="Google Shape;582;p14"/>
          <p:cNvSpPr/>
          <p:nvPr/>
        </p:nvSpPr>
        <p:spPr>
          <a:xfrm>
            <a:off x="868680" y="4773168"/>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14"/>
          <p:cNvSpPr/>
          <p:nvPr/>
        </p:nvSpPr>
        <p:spPr>
          <a:xfrm>
            <a:off x="1051560" y="4709160"/>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“Your route to Spain after Brexit” — visa-led, answering 90/180 head-on.</a:t>
            </a:r>
            <a:endParaRPr b="0" i="0" sz="950" u="none" cap="none" strike="noStrike">
              <a:solidFill>
                <a:schemeClr val="dk1"/>
              </a:solidFill>
              <a:latin typeface="Calibri"/>
              <a:ea typeface="Calibri"/>
              <a:cs typeface="Calibri"/>
              <a:sym typeface="Calibri"/>
            </a:endParaRPr>
          </a:p>
        </p:txBody>
      </p:sp>
      <p:sp>
        <p:nvSpPr>
          <p:cNvPr id="584" name="Google Shape;584;p14"/>
          <p:cNvSpPr/>
          <p:nvPr/>
        </p:nvSpPr>
        <p:spPr>
          <a:xfrm>
            <a:off x="868680" y="548640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4"/>
          <p:cNvSpPr/>
          <p:nvPr/>
        </p:nvSpPr>
        <p:spPr>
          <a:xfrm>
            <a:off x="1051560" y="542239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State it plainly: the 100% tax is not law, and new-build was never in scope.</a:t>
            </a:r>
            <a:endParaRPr b="0" i="0" sz="950" u="none" cap="none" strike="noStrike">
              <a:solidFill>
                <a:schemeClr val="dk1"/>
              </a:solidFill>
              <a:latin typeface="Calibri"/>
              <a:ea typeface="Calibri"/>
              <a:cs typeface="Calibri"/>
              <a:sym typeface="Calibri"/>
            </a:endParaRPr>
          </a:p>
        </p:txBody>
      </p:sp>
      <p:sp>
        <p:nvSpPr>
          <p:cNvPr id="586" name="Google Shape;586;p14"/>
          <p:cNvSpPr/>
          <p:nvPr/>
        </p:nvSpPr>
        <p:spPr>
          <a:xfrm>
            <a:off x="4368698"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14"/>
          <p:cNvSpPr/>
          <p:nvPr/>
        </p:nvSpPr>
        <p:spPr>
          <a:xfrm>
            <a:off x="4597298"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Belgium</a:t>
            </a:r>
            <a:endParaRPr b="0" i="0" sz="1800" u="none" cap="none" strike="noStrike">
              <a:solidFill>
                <a:schemeClr val="dk1"/>
              </a:solidFill>
              <a:latin typeface="Calibri"/>
              <a:ea typeface="Calibri"/>
              <a:cs typeface="Calibri"/>
              <a:sym typeface="Calibri"/>
            </a:endParaRPr>
          </a:p>
        </p:txBody>
      </p:sp>
      <p:sp>
        <p:nvSpPr>
          <p:cNvPr id="588" name="Google Shape;588;p14"/>
          <p:cNvSpPr/>
          <p:nvPr/>
        </p:nvSpPr>
        <p:spPr>
          <a:xfrm>
            <a:off x="4597298" y="2624328"/>
            <a:ext cx="726034" cy="246888"/>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14"/>
          <p:cNvSpPr/>
          <p:nvPr/>
        </p:nvSpPr>
        <p:spPr>
          <a:xfrm>
            <a:off x="4597298" y="262432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RECOVER</a:t>
            </a:r>
            <a:endParaRPr b="0" i="0" sz="800" u="none" cap="none" strike="noStrike">
              <a:solidFill>
                <a:schemeClr val="dk1"/>
              </a:solidFill>
              <a:latin typeface="Calibri"/>
              <a:ea typeface="Calibri"/>
              <a:cs typeface="Calibri"/>
              <a:sym typeface="Calibri"/>
            </a:endParaRPr>
          </a:p>
        </p:txBody>
      </p:sp>
      <p:sp>
        <p:nvSpPr>
          <p:cNvPr id="590" name="Google Shape;590;p14"/>
          <p:cNvSpPr/>
          <p:nvPr/>
        </p:nvSpPr>
        <p:spPr>
          <a:xfrm>
            <a:off x="4597298"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591" name="Google Shape;591;p14"/>
          <p:cNvSpPr/>
          <p:nvPr/>
        </p:nvSpPr>
        <p:spPr>
          <a:xfrm>
            <a:off x="4597298" y="3264408"/>
            <a:ext cx="1304940"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4"/>
          <p:cNvSpPr/>
          <p:nvPr/>
        </p:nvSpPr>
        <p:spPr>
          <a:xfrm>
            <a:off x="4597298" y="3264408"/>
            <a:ext cx="1304940"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huis kopen Spanje</a:t>
            </a:r>
            <a:endParaRPr b="0" i="0" sz="850" u="none" cap="none" strike="noStrike">
              <a:solidFill>
                <a:schemeClr val="dk1"/>
              </a:solidFill>
              <a:latin typeface="Calibri"/>
              <a:ea typeface="Calibri"/>
              <a:cs typeface="Calibri"/>
              <a:sym typeface="Calibri"/>
            </a:endParaRPr>
          </a:p>
        </p:txBody>
      </p:sp>
      <p:sp>
        <p:nvSpPr>
          <p:cNvPr id="593" name="Google Shape;593;p14"/>
          <p:cNvSpPr/>
          <p:nvPr/>
        </p:nvSpPr>
        <p:spPr>
          <a:xfrm>
            <a:off x="4597298" y="3648456"/>
            <a:ext cx="1608064"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4"/>
          <p:cNvSpPr/>
          <p:nvPr/>
        </p:nvSpPr>
        <p:spPr>
          <a:xfrm>
            <a:off x="4597298" y="3648456"/>
            <a:ext cx="1608064"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acheter maison Espagne</a:t>
            </a:r>
            <a:endParaRPr b="0" i="0" sz="850" u="none" cap="none" strike="noStrike">
              <a:solidFill>
                <a:schemeClr val="dk1"/>
              </a:solidFill>
              <a:latin typeface="Calibri"/>
              <a:ea typeface="Calibri"/>
              <a:cs typeface="Calibri"/>
              <a:sym typeface="Calibri"/>
            </a:endParaRPr>
          </a:p>
        </p:txBody>
      </p:sp>
      <p:sp>
        <p:nvSpPr>
          <p:cNvPr id="595" name="Google Shape;595;p14"/>
          <p:cNvSpPr/>
          <p:nvPr/>
        </p:nvSpPr>
        <p:spPr>
          <a:xfrm>
            <a:off x="6315090" y="3648456"/>
            <a:ext cx="81994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14"/>
          <p:cNvSpPr/>
          <p:nvPr/>
        </p:nvSpPr>
        <p:spPr>
          <a:xfrm>
            <a:off x="6315090" y="3648456"/>
            <a:ext cx="81994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nieuwbouw</a:t>
            </a:r>
            <a:endParaRPr b="0" i="0" sz="850" u="none" cap="none" strike="noStrike">
              <a:solidFill>
                <a:schemeClr val="dk1"/>
              </a:solidFill>
              <a:latin typeface="Calibri"/>
              <a:ea typeface="Calibri"/>
              <a:cs typeface="Calibri"/>
              <a:sym typeface="Calibri"/>
            </a:endParaRPr>
          </a:p>
        </p:txBody>
      </p:sp>
      <p:sp>
        <p:nvSpPr>
          <p:cNvPr id="597" name="Google Shape;597;p14"/>
          <p:cNvSpPr/>
          <p:nvPr/>
        </p:nvSpPr>
        <p:spPr>
          <a:xfrm>
            <a:off x="4597298" y="4032504"/>
            <a:ext cx="94119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4"/>
          <p:cNvSpPr/>
          <p:nvPr/>
        </p:nvSpPr>
        <p:spPr>
          <a:xfrm>
            <a:off x="4597298" y="4032504"/>
            <a:ext cx="94119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fiscaliteit</a:t>
            </a:r>
            <a:endParaRPr b="0" i="0" sz="850" u="none" cap="none" strike="noStrike">
              <a:solidFill>
                <a:schemeClr val="dk1"/>
              </a:solidFill>
              <a:latin typeface="Calibri"/>
              <a:ea typeface="Calibri"/>
              <a:cs typeface="Calibri"/>
              <a:sym typeface="Calibri"/>
            </a:endParaRPr>
          </a:p>
        </p:txBody>
      </p:sp>
      <p:sp>
        <p:nvSpPr>
          <p:cNvPr id="599" name="Google Shape;599;p14"/>
          <p:cNvSpPr/>
          <p:nvPr/>
        </p:nvSpPr>
        <p:spPr>
          <a:xfrm>
            <a:off x="4597298" y="4489704"/>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600" name="Google Shape;600;p14"/>
          <p:cNvSpPr/>
          <p:nvPr/>
        </p:nvSpPr>
        <p:spPr>
          <a:xfrm>
            <a:off x="4597298" y="4773168"/>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4"/>
          <p:cNvSpPr/>
          <p:nvPr/>
        </p:nvSpPr>
        <p:spPr>
          <a:xfrm>
            <a:off x="4780178" y="4709160"/>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Purchases fell 16% in H1 — the only major market down. Diagnose before spending: re-run the bilingual NL/FR new-build showcase at low budget.</a:t>
            </a:r>
            <a:endParaRPr b="0" i="0" sz="950" u="none" cap="none" strike="noStrike">
              <a:solidFill>
                <a:schemeClr val="dk1"/>
              </a:solidFill>
              <a:latin typeface="Calibri"/>
              <a:ea typeface="Calibri"/>
              <a:cs typeface="Calibri"/>
              <a:sym typeface="Calibri"/>
            </a:endParaRPr>
          </a:p>
        </p:txBody>
      </p:sp>
      <p:sp>
        <p:nvSpPr>
          <p:cNvPr id="602" name="Google Shape;602;p14"/>
          <p:cNvSpPr/>
          <p:nvPr/>
        </p:nvSpPr>
        <p:spPr>
          <a:xfrm>
            <a:off x="4597298" y="548640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4"/>
          <p:cNvSpPr/>
          <p:nvPr/>
        </p:nvSpPr>
        <p:spPr>
          <a:xfrm>
            <a:off x="4780178" y="542239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“Escape the grey” lifestyle and tax-relief angle.</a:t>
            </a:r>
            <a:endParaRPr b="0" i="0" sz="950" u="none" cap="none" strike="noStrike">
              <a:solidFill>
                <a:schemeClr val="dk1"/>
              </a:solidFill>
              <a:latin typeface="Calibri"/>
              <a:ea typeface="Calibri"/>
              <a:cs typeface="Calibri"/>
              <a:sym typeface="Calibri"/>
            </a:endParaRPr>
          </a:p>
        </p:txBody>
      </p:sp>
      <p:sp>
        <p:nvSpPr>
          <p:cNvPr id="604" name="Google Shape;604;p14"/>
          <p:cNvSpPr/>
          <p:nvPr/>
        </p:nvSpPr>
        <p:spPr>
          <a:xfrm>
            <a:off x="8097317" y="1965960"/>
            <a:ext cx="3454298" cy="41605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4"/>
          <p:cNvSpPr/>
          <p:nvPr/>
        </p:nvSpPr>
        <p:spPr>
          <a:xfrm>
            <a:off x="8325917" y="2167128"/>
            <a:ext cx="2997098"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Italy &amp; Poland</a:t>
            </a:r>
            <a:endParaRPr b="0" i="0" sz="1800" u="none" cap="none" strike="noStrike">
              <a:solidFill>
                <a:schemeClr val="dk1"/>
              </a:solidFill>
              <a:latin typeface="Calibri"/>
              <a:ea typeface="Calibri"/>
              <a:cs typeface="Calibri"/>
              <a:sym typeface="Calibri"/>
            </a:endParaRPr>
          </a:p>
        </p:txBody>
      </p:sp>
      <p:sp>
        <p:nvSpPr>
          <p:cNvPr id="606" name="Google Shape;606;p14"/>
          <p:cNvSpPr/>
          <p:nvPr/>
        </p:nvSpPr>
        <p:spPr>
          <a:xfrm>
            <a:off x="8325917" y="2624328"/>
            <a:ext cx="555955" cy="246888"/>
          </a:xfrm>
          <a:prstGeom prst="rect">
            <a:avLst/>
          </a:prstGeom>
          <a:solidFill>
            <a:srgbClr val="F4F6F9"/>
          </a:solidFill>
          <a:ln cap="flat" cmpd="sng" w="12700">
            <a:solidFill>
              <a:srgbClr val="CB9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4"/>
          <p:cNvSpPr/>
          <p:nvPr/>
        </p:nvSpPr>
        <p:spPr>
          <a:xfrm>
            <a:off x="8325917" y="2624328"/>
            <a:ext cx="555955"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TEST</a:t>
            </a:r>
            <a:endParaRPr b="0" i="0" sz="800" u="none" cap="none" strike="noStrike">
              <a:solidFill>
                <a:schemeClr val="dk1"/>
              </a:solidFill>
              <a:latin typeface="Calibri"/>
              <a:ea typeface="Calibri"/>
              <a:cs typeface="Calibri"/>
              <a:sym typeface="Calibri"/>
            </a:endParaRPr>
          </a:p>
        </p:txBody>
      </p:sp>
      <p:sp>
        <p:nvSpPr>
          <p:cNvPr id="608" name="Google Shape;608;p14"/>
          <p:cNvSpPr/>
          <p:nvPr/>
        </p:nvSpPr>
        <p:spPr>
          <a:xfrm>
            <a:off x="8325917" y="3044952"/>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THEY SEARCH FOR</a:t>
            </a:r>
            <a:endParaRPr b="0" i="0" sz="800" u="none" cap="none" strike="noStrike">
              <a:solidFill>
                <a:schemeClr val="dk1"/>
              </a:solidFill>
              <a:latin typeface="Calibri"/>
              <a:ea typeface="Calibri"/>
              <a:cs typeface="Calibri"/>
              <a:sym typeface="Calibri"/>
            </a:endParaRPr>
          </a:p>
        </p:txBody>
      </p:sp>
      <p:sp>
        <p:nvSpPr>
          <p:cNvPr id="609" name="Google Shape;609;p14"/>
          <p:cNvSpPr/>
          <p:nvPr/>
        </p:nvSpPr>
        <p:spPr>
          <a:xfrm>
            <a:off x="8325917" y="3264408"/>
            <a:ext cx="1123066"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4"/>
          <p:cNvSpPr/>
          <p:nvPr/>
        </p:nvSpPr>
        <p:spPr>
          <a:xfrm>
            <a:off x="8325917" y="3264408"/>
            <a:ext cx="112306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casa in Spagna</a:t>
            </a:r>
            <a:endParaRPr b="0" i="0" sz="850" u="none" cap="none" strike="noStrike">
              <a:solidFill>
                <a:schemeClr val="dk1"/>
              </a:solidFill>
              <a:latin typeface="Calibri"/>
              <a:ea typeface="Calibri"/>
              <a:cs typeface="Calibri"/>
              <a:sym typeface="Calibri"/>
            </a:endParaRPr>
          </a:p>
        </p:txBody>
      </p:sp>
      <p:sp>
        <p:nvSpPr>
          <p:cNvPr id="611" name="Google Shape;611;p14"/>
          <p:cNvSpPr/>
          <p:nvPr/>
        </p:nvSpPr>
        <p:spPr>
          <a:xfrm>
            <a:off x="9558711" y="3264408"/>
            <a:ext cx="1244316"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4"/>
          <p:cNvSpPr/>
          <p:nvPr/>
        </p:nvSpPr>
        <p:spPr>
          <a:xfrm>
            <a:off x="9558711" y="3264408"/>
            <a:ext cx="124431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vivere in Spagna</a:t>
            </a:r>
            <a:endParaRPr b="0" i="0" sz="850" u="none" cap="none" strike="noStrike">
              <a:solidFill>
                <a:schemeClr val="dk1"/>
              </a:solidFill>
              <a:latin typeface="Calibri"/>
              <a:ea typeface="Calibri"/>
              <a:cs typeface="Calibri"/>
              <a:sym typeface="Calibri"/>
            </a:endParaRPr>
          </a:p>
        </p:txBody>
      </p:sp>
      <p:sp>
        <p:nvSpPr>
          <p:cNvPr id="613" name="Google Shape;613;p14"/>
          <p:cNvSpPr/>
          <p:nvPr/>
        </p:nvSpPr>
        <p:spPr>
          <a:xfrm>
            <a:off x="8325917" y="3648456"/>
            <a:ext cx="118369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4"/>
          <p:cNvSpPr/>
          <p:nvPr/>
        </p:nvSpPr>
        <p:spPr>
          <a:xfrm>
            <a:off x="8325917" y="3648456"/>
            <a:ext cx="118369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dom w Hiszpanii</a:t>
            </a:r>
            <a:endParaRPr b="0" i="0" sz="850" u="none" cap="none" strike="noStrike">
              <a:solidFill>
                <a:schemeClr val="dk1"/>
              </a:solidFill>
              <a:latin typeface="Calibri"/>
              <a:ea typeface="Calibri"/>
              <a:cs typeface="Calibri"/>
              <a:sym typeface="Calibri"/>
            </a:endParaRPr>
          </a:p>
        </p:txBody>
      </p:sp>
      <p:sp>
        <p:nvSpPr>
          <p:cNvPr id="615" name="Google Shape;615;p14"/>
          <p:cNvSpPr/>
          <p:nvPr/>
        </p:nvSpPr>
        <p:spPr>
          <a:xfrm>
            <a:off x="9619336" y="3648456"/>
            <a:ext cx="1062441"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4"/>
          <p:cNvSpPr/>
          <p:nvPr/>
        </p:nvSpPr>
        <p:spPr>
          <a:xfrm>
            <a:off x="9619336" y="3648456"/>
            <a:ext cx="1062441"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50"/>
              <a:buFont typeface="DM Sans"/>
              <a:buNone/>
            </a:pPr>
            <a:r>
              <a:rPr b="0" i="0" lang="en-US" sz="850" u="none" cap="none" strike="noStrike">
                <a:solidFill>
                  <a:srgbClr val="1E3055"/>
                </a:solidFill>
                <a:latin typeface="DM Sans"/>
                <a:ea typeface="DM Sans"/>
                <a:cs typeface="DM Sans"/>
                <a:sym typeface="DM Sans"/>
              </a:rPr>
              <a:t>nieruchomości</a:t>
            </a:r>
            <a:endParaRPr b="0" i="0" sz="850" u="none" cap="none" strike="noStrike">
              <a:solidFill>
                <a:schemeClr val="dk1"/>
              </a:solidFill>
              <a:latin typeface="Calibri"/>
              <a:ea typeface="Calibri"/>
              <a:cs typeface="Calibri"/>
              <a:sym typeface="Calibri"/>
            </a:endParaRPr>
          </a:p>
        </p:txBody>
      </p:sp>
      <p:sp>
        <p:nvSpPr>
          <p:cNvPr id="617" name="Google Shape;617;p14"/>
          <p:cNvSpPr/>
          <p:nvPr/>
        </p:nvSpPr>
        <p:spPr>
          <a:xfrm>
            <a:off x="8325917" y="4105656"/>
            <a:ext cx="2997098"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RUN THIS</a:t>
            </a:r>
            <a:endParaRPr b="0" i="0" sz="800" u="none" cap="none" strike="noStrike">
              <a:solidFill>
                <a:schemeClr val="dk1"/>
              </a:solidFill>
              <a:latin typeface="Calibri"/>
              <a:ea typeface="Calibri"/>
              <a:cs typeface="Calibri"/>
              <a:sym typeface="Calibri"/>
            </a:endParaRPr>
          </a:p>
        </p:txBody>
      </p:sp>
      <p:sp>
        <p:nvSpPr>
          <p:cNvPr id="618" name="Google Shape;618;p14"/>
          <p:cNvSpPr/>
          <p:nvPr/>
        </p:nvSpPr>
        <p:spPr>
          <a:xfrm>
            <a:off x="8325917" y="4389120"/>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14"/>
          <p:cNvSpPr/>
          <p:nvPr/>
        </p:nvSpPr>
        <p:spPr>
          <a:xfrm>
            <a:off x="8508797" y="4325112"/>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Both grew 11% in H1 (Registradores). Italy has earned a real Italian landing page; give it one this month.</a:t>
            </a:r>
            <a:endParaRPr b="0" i="0" sz="950" u="none" cap="none" strike="noStrike">
              <a:solidFill>
                <a:schemeClr val="dk1"/>
              </a:solidFill>
              <a:latin typeface="Calibri"/>
              <a:ea typeface="Calibri"/>
              <a:cs typeface="Calibri"/>
              <a:sym typeface="Calibri"/>
            </a:endParaRPr>
          </a:p>
        </p:txBody>
      </p:sp>
      <p:sp>
        <p:nvSpPr>
          <p:cNvPr id="620" name="Google Shape;620;p14"/>
          <p:cNvSpPr/>
          <p:nvPr/>
        </p:nvSpPr>
        <p:spPr>
          <a:xfrm>
            <a:off x="8325917" y="5102352"/>
            <a:ext cx="91440" cy="91440"/>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14"/>
          <p:cNvSpPr/>
          <p:nvPr/>
        </p:nvSpPr>
        <p:spPr>
          <a:xfrm>
            <a:off x="8508797" y="5038344"/>
            <a:ext cx="2814218"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Poland moves from probe to a funded small test.</a:t>
            </a:r>
            <a:endParaRPr b="0" i="0" sz="950" u="none" cap="none" strike="noStrike">
              <a:solidFill>
                <a:schemeClr val="dk1"/>
              </a:solidFill>
              <a:latin typeface="Calibri"/>
              <a:ea typeface="Calibri"/>
              <a:cs typeface="Calibri"/>
              <a:sym typeface="Calibri"/>
            </a:endParaRPr>
          </a:p>
        </p:txBody>
      </p:sp>
      <p:sp>
        <p:nvSpPr>
          <p:cNvPr id="622" name="Google Shape;622;p14"/>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623" name="Google Shape;623;p14"/>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12</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8" name="Shape 628"/>
        <p:cNvGrpSpPr/>
        <p:nvPr/>
      </p:nvGrpSpPr>
      <p:grpSpPr>
        <a:xfrm>
          <a:off x="0" y="0"/>
          <a:ext cx="0" cy="0"/>
          <a:chOff x="0" y="0"/>
          <a:chExt cx="0" cy="0"/>
        </a:xfrm>
      </p:grpSpPr>
      <p:sp>
        <p:nvSpPr>
          <p:cNvPr id="629" name="Google Shape;629;p15"/>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5"/>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SOURCES · HOW TO VERIFY</a:t>
            </a:r>
            <a:endParaRPr b="0" i="0" sz="1100" u="none" cap="none" strike="noStrike">
              <a:solidFill>
                <a:schemeClr val="dk1"/>
              </a:solidFill>
              <a:latin typeface="Calibri"/>
              <a:ea typeface="Calibri"/>
              <a:cs typeface="Calibri"/>
              <a:sym typeface="Calibri"/>
            </a:endParaRPr>
          </a:p>
        </p:txBody>
      </p:sp>
      <p:sp>
        <p:nvSpPr>
          <p:cNvPr id="631" name="Google Shape;631;p15"/>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Where every figure comes from</a:t>
            </a:r>
            <a:endParaRPr b="0" i="0" sz="3000" u="none" cap="none" strike="noStrike">
              <a:solidFill>
                <a:schemeClr val="dk1"/>
              </a:solidFill>
              <a:latin typeface="Calibri"/>
              <a:ea typeface="Calibri"/>
              <a:cs typeface="Calibri"/>
              <a:sym typeface="Calibri"/>
            </a:endParaRPr>
          </a:p>
        </p:txBody>
      </p:sp>
      <p:sp>
        <p:nvSpPr>
          <p:cNvPr id="632" name="Google Shape;632;p15"/>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Each layer traces back to a primary source — check any number against the originals.</a:t>
            </a:r>
            <a:endParaRPr b="0" i="0" sz="1250" u="none" cap="none" strike="noStrike">
              <a:solidFill>
                <a:schemeClr val="dk1"/>
              </a:solidFill>
              <a:latin typeface="Calibri"/>
              <a:ea typeface="Calibri"/>
              <a:cs typeface="Calibri"/>
              <a:sym typeface="Calibri"/>
            </a:endParaRPr>
          </a:p>
        </p:txBody>
      </p:sp>
      <p:sp>
        <p:nvSpPr>
          <p:cNvPr id="633" name="Google Shape;633;p15"/>
          <p:cNvSpPr/>
          <p:nvPr/>
        </p:nvSpPr>
        <p:spPr>
          <a:xfrm>
            <a:off x="640080" y="2011680"/>
            <a:ext cx="539496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SEARCH &amp; ATTENTION</a:t>
            </a:r>
            <a:endParaRPr b="0" i="0" sz="900" u="none" cap="none" strike="noStrike">
              <a:solidFill>
                <a:schemeClr val="dk1"/>
              </a:solidFill>
              <a:latin typeface="Calibri"/>
              <a:ea typeface="Calibri"/>
              <a:cs typeface="Calibri"/>
              <a:sym typeface="Calibri"/>
            </a:endParaRPr>
          </a:p>
        </p:txBody>
      </p:sp>
      <p:cxnSp>
        <p:nvCxnSpPr>
          <p:cNvPr id="634" name="Google Shape;634;p15"/>
          <p:cNvCxnSpPr/>
          <p:nvPr/>
        </p:nvCxnSpPr>
        <p:spPr>
          <a:xfrm>
            <a:off x="640080" y="2249424"/>
            <a:ext cx="5394960" cy="0"/>
          </a:xfrm>
          <a:prstGeom prst="straightConnector1">
            <a:avLst/>
          </a:prstGeom>
          <a:noFill/>
          <a:ln cap="flat" cmpd="sng" w="15225">
            <a:solidFill>
              <a:srgbClr val="1E3055"/>
            </a:solidFill>
            <a:prstDash val="solid"/>
            <a:round/>
            <a:headEnd len="sm" w="sm" type="none"/>
            <a:tailEnd len="sm" w="sm" type="none"/>
          </a:ln>
        </p:spPr>
      </p:cxnSp>
      <p:sp>
        <p:nvSpPr>
          <p:cNvPr id="635" name="Google Shape;635;p15"/>
          <p:cNvSpPr/>
          <p:nvPr/>
        </p:nvSpPr>
        <p:spPr>
          <a:xfrm>
            <a:off x="640080" y="2322576"/>
            <a:ext cx="539496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Google Trends · Indeed</a:t>
            </a:r>
            <a:r>
              <a:rPr b="0" i="0" lang="en-US" sz="950" u="none" cap="none" strike="noStrike">
                <a:solidFill>
                  <a:srgbClr val="6E7682"/>
                </a:solidFill>
                <a:latin typeface="DM Sans"/>
                <a:ea typeface="DM Sans"/>
                <a:cs typeface="DM Sans"/>
                <a:sym typeface="DM Sans"/>
              </a:rPr>
              <a:t> — search interest and cross-border job search by country.</a:t>
            </a:r>
            <a:r>
              <a:rPr b="0" i="0" lang="en-US" sz="950" u="none" cap="none" strike="noStrike">
                <a:solidFill>
                  <a:srgbClr val="A07619"/>
                </a:solidFill>
                <a:latin typeface="DM Sans"/>
                <a:ea typeface="DM Sans"/>
                <a:cs typeface="DM Sans"/>
                <a:sym typeface="DM Sans"/>
              </a:rPr>
              <a:t>  trends.google.com</a:t>
            </a:r>
            <a:endParaRPr b="0" i="0" sz="950" u="none" cap="none" strike="noStrike">
              <a:solidFill>
                <a:schemeClr val="dk1"/>
              </a:solidFill>
              <a:latin typeface="Calibri"/>
              <a:ea typeface="Calibri"/>
              <a:cs typeface="Calibri"/>
              <a:sym typeface="Calibri"/>
            </a:endParaRPr>
          </a:p>
        </p:txBody>
      </p:sp>
      <p:sp>
        <p:nvSpPr>
          <p:cNvPr id="636" name="Google Shape;636;p15"/>
          <p:cNvSpPr/>
          <p:nvPr/>
        </p:nvSpPr>
        <p:spPr>
          <a:xfrm>
            <a:off x="640080" y="2852928"/>
            <a:ext cx="539496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TRANSACTIONS · WHO ACTUALLY BOUGHT</a:t>
            </a:r>
            <a:endParaRPr b="0" i="0" sz="900" u="none" cap="none" strike="noStrike">
              <a:solidFill>
                <a:schemeClr val="dk1"/>
              </a:solidFill>
              <a:latin typeface="Calibri"/>
              <a:ea typeface="Calibri"/>
              <a:cs typeface="Calibri"/>
              <a:sym typeface="Calibri"/>
            </a:endParaRPr>
          </a:p>
        </p:txBody>
      </p:sp>
      <p:cxnSp>
        <p:nvCxnSpPr>
          <p:cNvPr id="637" name="Google Shape;637;p15"/>
          <p:cNvCxnSpPr/>
          <p:nvPr/>
        </p:nvCxnSpPr>
        <p:spPr>
          <a:xfrm>
            <a:off x="640080" y="3090672"/>
            <a:ext cx="5394960" cy="0"/>
          </a:xfrm>
          <a:prstGeom prst="straightConnector1">
            <a:avLst/>
          </a:prstGeom>
          <a:noFill/>
          <a:ln cap="flat" cmpd="sng" w="15225">
            <a:solidFill>
              <a:srgbClr val="1E3055"/>
            </a:solidFill>
            <a:prstDash val="solid"/>
            <a:round/>
            <a:headEnd len="sm" w="sm" type="none"/>
            <a:tailEnd len="sm" w="sm" type="none"/>
          </a:ln>
        </p:spPr>
      </p:cxnSp>
      <p:sp>
        <p:nvSpPr>
          <p:cNvPr id="638" name="Google Shape;638;p15"/>
          <p:cNvSpPr/>
          <p:nvPr/>
        </p:nvSpPr>
        <p:spPr>
          <a:xfrm>
            <a:off x="640080" y="3163824"/>
            <a:ext cx="539496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Colegio de Registradores</a:t>
            </a:r>
            <a:r>
              <a:rPr b="0" i="0" lang="en-US" sz="950" u="none" cap="none" strike="noStrike">
                <a:solidFill>
                  <a:srgbClr val="6E7682"/>
                </a:solidFill>
                <a:latin typeface="DM Sans"/>
                <a:ea typeface="DM Sans"/>
                <a:cs typeface="DM Sans"/>
                <a:sym typeface="DM Sans"/>
              </a:rPr>
              <a:t> — ERI Q2 2026 — record 15.98% foreign share, 26,836 sales.</a:t>
            </a:r>
            <a:r>
              <a:rPr b="0" i="0" lang="en-US" sz="950" u="none" cap="none" strike="noStrike">
                <a:solidFill>
                  <a:srgbClr val="A07619"/>
                </a:solidFill>
                <a:latin typeface="DM Sans"/>
                <a:ea typeface="DM Sans"/>
                <a:cs typeface="DM Sans"/>
                <a:sym typeface="DM Sans"/>
              </a:rPr>
              <a:t>  registradores.org</a:t>
            </a:r>
            <a:endParaRPr b="0" i="0" sz="950" u="none" cap="none" strike="noStrike">
              <a:solidFill>
                <a:schemeClr val="dk1"/>
              </a:solidFill>
              <a:latin typeface="Calibri"/>
              <a:ea typeface="Calibri"/>
              <a:cs typeface="Calibri"/>
              <a:sym typeface="Calibri"/>
            </a:endParaRPr>
          </a:p>
        </p:txBody>
      </p:sp>
      <p:sp>
        <p:nvSpPr>
          <p:cNvPr id="639" name="Google Shape;639;p15"/>
          <p:cNvSpPr/>
          <p:nvPr/>
        </p:nvSpPr>
        <p:spPr>
          <a:xfrm>
            <a:off x="640080" y="3566160"/>
            <a:ext cx="539496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Registradores · H1 nationality cut</a:t>
            </a:r>
            <a:r>
              <a:rPr b="0" i="0" lang="en-US" sz="950" u="none" cap="none" strike="noStrike">
                <a:solidFill>
                  <a:srgbClr val="6E7682"/>
                </a:solidFill>
                <a:latin typeface="DM Sans"/>
                <a:ea typeface="DM Sans"/>
                <a:cs typeface="DM Sans"/>
                <a:sym typeface="DM Sans"/>
              </a:rPr>
              <a:t> — UK 3,567 (−10.5%) vs NL 3,489 (+12%); H1 total 51,627.</a:t>
            </a:r>
            <a:r>
              <a:rPr b="0" i="0" lang="en-US" sz="950" u="none" cap="none" strike="noStrike">
                <a:solidFill>
                  <a:srgbClr val="A07619"/>
                </a:solidFill>
                <a:latin typeface="DM Sans"/>
                <a:ea typeface="DM Sans"/>
                <a:cs typeface="DM Sans"/>
                <a:sym typeface="DM Sans"/>
              </a:rPr>
              <a:t>  registradores.org</a:t>
            </a:r>
            <a:endParaRPr b="0" i="0" sz="950" u="none" cap="none" strike="noStrike">
              <a:solidFill>
                <a:schemeClr val="dk1"/>
              </a:solidFill>
              <a:latin typeface="Calibri"/>
              <a:ea typeface="Calibri"/>
              <a:cs typeface="Calibri"/>
              <a:sym typeface="Calibri"/>
            </a:endParaRPr>
          </a:p>
        </p:txBody>
      </p:sp>
      <p:sp>
        <p:nvSpPr>
          <p:cNvPr id="640" name="Google Shape;640;p15"/>
          <p:cNvSpPr/>
          <p:nvPr/>
        </p:nvSpPr>
        <p:spPr>
          <a:xfrm>
            <a:off x="640080" y="3968496"/>
            <a:ext cx="539496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Registradores · coastal cut</a:t>
            </a:r>
            <a:r>
              <a:rPr b="0" i="0" lang="en-US" sz="950" u="none" cap="none" strike="noStrike">
                <a:solidFill>
                  <a:srgbClr val="6E7682"/>
                </a:solidFill>
                <a:latin typeface="DM Sans"/>
                <a:ea typeface="DM Sans"/>
                <a:cs typeface="DM Sans"/>
                <a:sym typeface="DM Sans"/>
              </a:rPr>
              <a:t> — Alicante 44.65%, Málaga 34.30%, Murcia 21.73% (Jul 26).</a:t>
            </a:r>
            <a:r>
              <a:rPr b="0" i="0" lang="en-US" sz="950" u="none" cap="none" strike="noStrike">
                <a:solidFill>
                  <a:srgbClr val="A07619"/>
                </a:solidFill>
                <a:latin typeface="DM Sans"/>
                <a:ea typeface="DM Sans"/>
                <a:cs typeface="DM Sans"/>
                <a:sym typeface="DM Sans"/>
              </a:rPr>
              <a:t>  registradores.org</a:t>
            </a:r>
            <a:endParaRPr b="0" i="0" sz="950" u="none" cap="none" strike="noStrike">
              <a:solidFill>
                <a:schemeClr val="dk1"/>
              </a:solidFill>
              <a:latin typeface="Calibri"/>
              <a:ea typeface="Calibri"/>
              <a:cs typeface="Calibri"/>
              <a:sym typeface="Calibri"/>
            </a:endParaRPr>
          </a:p>
        </p:txBody>
      </p:sp>
      <p:sp>
        <p:nvSpPr>
          <p:cNvPr id="641" name="Google Shape;641;p15"/>
          <p:cNvSpPr/>
          <p:nvPr/>
        </p:nvSpPr>
        <p:spPr>
          <a:xfrm>
            <a:off x="640080" y="4370832"/>
            <a:ext cx="539496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Consejo General del Notariado</a:t>
            </a:r>
            <a:r>
              <a:rPr b="0" i="0" lang="en-US" sz="950" u="none" cap="none" strike="noStrike">
                <a:solidFill>
                  <a:srgbClr val="6E7682"/>
                </a:solidFill>
                <a:latin typeface="DM Sans"/>
                <a:ea typeface="DM Sans"/>
                <a:cs typeface="DM Sans"/>
                <a:sym typeface="DM Sans"/>
              </a:rPr>
              <a:t> — foreign-buyer report 2H 2025 — carried forward.</a:t>
            </a:r>
            <a:r>
              <a:rPr b="0" i="0" lang="en-US" sz="950" u="none" cap="none" strike="noStrike">
                <a:solidFill>
                  <a:srgbClr val="A07619"/>
                </a:solidFill>
                <a:latin typeface="DM Sans"/>
                <a:ea typeface="DM Sans"/>
                <a:cs typeface="DM Sans"/>
                <a:sym typeface="DM Sans"/>
              </a:rPr>
              <a:t>  notariado.org</a:t>
            </a:r>
            <a:endParaRPr b="0" i="0" sz="950" u="none" cap="none" strike="noStrike">
              <a:solidFill>
                <a:schemeClr val="dk1"/>
              </a:solidFill>
              <a:latin typeface="Calibri"/>
              <a:ea typeface="Calibri"/>
              <a:cs typeface="Calibri"/>
              <a:sym typeface="Calibri"/>
            </a:endParaRPr>
          </a:p>
        </p:txBody>
      </p:sp>
      <p:sp>
        <p:nvSpPr>
          <p:cNvPr id="642" name="Google Shape;642;p15"/>
          <p:cNvSpPr/>
          <p:nvPr/>
        </p:nvSpPr>
        <p:spPr>
          <a:xfrm>
            <a:off x="6400800" y="2011680"/>
            <a:ext cx="5150815"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PRICES &amp; MACRO</a:t>
            </a:r>
            <a:endParaRPr b="0" i="0" sz="900" u="none" cap="none" strike="noStrike">
              <a:solidFill>
                <a:schemeClr val="dk1"/>
              </a:solidFill>
              <a:latin typeface="Calibri"/>
              <a:ea typeface="Calibri"/>
              <a:cs typeface="Calibri"/>
              <a:sym typeface="Calibri"/>
            </a:endParaRPr>
          </a:p>
        </p:txBody>
      </p:sp>
      <p:cxnSp>
        <p:nvCxnSpPr>
          <p:cNvPr id="643" name="Google Shape;643;p15"/>
          <p:cNvCxnSpPr/>
          <p:nvPr/>
        </p:nvCxnSpPr>
        <p:spPr>
          <a:xfrm>
            <a:off x="6400800" y="2249424"/>
            <a:ext cx="5150815" cy="0"/>
          </a:xfrm>
          <a:prstGeom prst="straightConnector1">
            <a:avLst/>
          </a:prstGeom>
          <a:noFill/>
          <a:ln cap="flat" cmpd="sng" w="15225">
            <a:solidFill>
              <a:srgbClr val="1E3055"/>
            </a:solidFill>
            <a:prstDash val="solid"/>
            <a:round/>
            <a:headEnd len="sm" w="sm" type="none"/>
            <a:tailEnd len="sm" w="sm" type="none"/>
          </a:ln>
        </p:spPr>
      </p:cxnSp>
      <p:sp>
        <p:nvSpPr>
          <p:cNvPr id="644" name="Google Shape;644;p15"/>
          <p:cNvSpPr/>
          <p:nvPr/>
        </p:nvSpPr>
        <p:spPr>
          <a:xfrm>
            <a:off x="6400800" y="2322576"/>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Fotocasa</a:t>
            </a:r>
            <a:r>
              <a:rPr b="0" i="0" lang="en-US" sz="950" u="none" cap="none" strike="noStrike">
                <a:solidFill>
                  <a:srgbClr val="6E7682"/>
                </a:solidFill>
                <a:latin typeface="DM Sans"/>
                <a:ea typeface="DM Sans"/>
                <a:cs typeface="DM Sans"/>
                <a:sym typeface="DM Sans"/>
              </a:rPr>
              <a:t> — Aug 2026 index — Spain +15.6%, Murcia +28.8%.</a:t>
            </a:r>
            <a:r>
              <a:rPr b="0" i="0" lang="en-US" sz="950" u="none" cap="none" strike="noStrike">
                <a:solidFill>
                  <a:srgbClr val="A07619"/>
                </a:solidFill>
                <a:latin typeface="DM Sans"/>
                <a:ea typeface="DM Sans"/>
                <a:cs typeface="DM Sans"/>
                <a:sym typeface="DM Sans"/>
              </a:rPr>
              <a:t>  fotocasa.es</a:t>
            </a:r>
            <a:endParaRPr b="0" i="0" sz="950" u="none" cap="none" strike="noStrike">
              <a:solidFill>
                <a:schemeClr val="dk1"/>
              </a:solidFill>
              <a:latin typeface="Calibri"/>
              <a:ea typeface="Calibri"/>
              <a:cs typeface="Calibri"/>
              <a:sym typeface="Calibri"/>
            </a:endParaRPr>
          </a:p>
        </p:txBody>
      </p:sp>
      <p:sp>
        <p:nvSpPr>
          <p:cNvPr id="645" name="Google Shape;645;p15"/>
          <p:cNvSpPr/>
          <p:nvPr/>
        </p:nvSpPr>
        <p:spPr>
          <a:xfrm>
            <a:off x="6400800" y="2633472"/>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BBVA Research</a:t>
            </a:r>
            <a:r>
              <a:rPr b="0" i="0" lang="en-US" sz="950" u="none" cap="none" strike="noStrike">
                <a:solidFill>
                  <a:srgbClr val="6E7682"/>
                </a:solidFill>
                <a:latin typeface="DM Sans"/>
                <a:ea typeface="DM Sans"/>
                <a:cs typeface="DM Sans"/>
                <a:sym typeface="DM Sans"/>
              </a:rPr>
              <a:t> — prices +12% in 2026, sales −7.3%, 885k deficit (15 Aug).</a:t>
            </a:r>
            <a:r>
              <a:rPr b="0" i="0" lang="en-US" sz="950" u="none" cap="none" strike="noStrike">
                <a:solidFill>
                  <a:srgbClr val="A07619"/>
                </a:solidFill>
                <a:latin typeface="DM Sans"/>
                <a:ea typeface="DM Sans"/>
                <a:cs typeface="DM Sans"/>
                <a:sym typeface="DM Sans"/>
              </a:rPr>
              <a:t>  bbvaresearch.com</a:t>
            </a:r>
            <a:endParaRPr b="0" i="0" sz="950" u="none" cap="none" strike="noStrike">
              <a:solidFill>
                <a:schemeClr val="dk1"/>
              </a:solidFill>
              <a:latin typeface="Calibri"/>
              <a:ea typeface="Calibri"/>
              <a:cs typeface="Calibri"/>
              <a:sym typeface="Calibri"/>
            </a:endParaRPr>
          </a:p>
        </p:txBody>
      </p:sp>
      <p:sp>
        <p:nvSpPr>
          <p:cNvPr id="646" name="Google Shape;646;p15"/>
          <p:cNvSpPr/>
          <p:nvPr/>
        </p:nvSpPr>
        <p:spPr>
          <a:xfrm>
            <a:off x="6400800" y="2944368"/>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Gesvalt Tasaciones</a:t>
            </a:r>
            <a:r>
              <a:rPr b="0" i="0" lang="en-US" sz="950" u="none" cap="none" strike="noStrike">
                <a:solidFill>
                  <a:srgbClr val="6E7682"/>
                </a:solidFill>
                <a:latin typeface="DM Sans"/>
                <a:ea typeface="DM Sans"/>
                <a:cs typeface="DM Sans"/>
                <a:sym typeface="DM Sans"/>
              </a:rPr>
              <a:t> — Q2 2026 — Murcia €1,536/m² vs €2,041, carried fwd.</a:t>
            </a:r>
            <a:r>
              <a:rPr b="0" i="0" lang="en-US" sz="950" u="none" cap="none" strike="noStrike">
                <a:solidFill>
                  <a:srgbClr val="A07619"/>
                </a:solidFill>
                <a:latin typeface="DM Sans"/>
                <a:ea typeface="DM Sans"/>
                <a:cs typeface="DM Sans"/>
                <a:sym typeface="DM Sans"/>
              </a:rPr>
              <a:t>  gesvalt.es</a:t>
            </a:r>
            <a:endParaRPr b="0" i="0" sz="950" u="none" cap="none" strike="noStrike">
              <a:solidFill>
                <a:schemeClr val="dk1"/>
              </a:solidFill>
              <a:latin typeface="Calibri"/>
              <a:ea typeface="Calibri"/>
              <a:cs typeface="Calibri"/>
              <a:sym typeface="Calibri"/>
            </a:endParaRPr>
          </a:p>
        </p:txBody>
      </p:sp>
      <p:sp>
        <p:nvSpPr>
          <p:cNvPr id="647" name="Google Shape;647;p15"/>
          <p:cNvSpPr/>
          <p:nvPr/>
        </p:nvSpPr>
        <p:spPr>
          <a:xfrm>
            <a:off x="6400800" y="3255264"/>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CNBC · Trading Economics</a:t>
            </a:r>
            <a:r>
              <a:rPr b="0" i="0" lang="en-US" sz="950" u="none" cap="none" strike="noStrike">
                <a:solidFill>
                  <a:srgbClr val="6E7682"/>
                </a:solidFill>
                <a:latin typeface="DM Sans"/>
                <a:ea typeface="DM Sans"/>
                <a:cs typeface="DM Sans"/>
                <a:sym typeface="DM Sans"/>
              </a:rPr>
              <a:t> — French 10-year yield 4.17%, 31 Aug 2026.</a:t>
            </a:r>
            <a:r>
              <a:rPr b="0" i="0" lang="en-US" sz="950" u="none" cap="none" strike="noStrike">
                <a:solidFill>
                  <a:srgbClr val="A07619"/>
                </a:solidFill>
                <a:latin typeface="DM Sans"/>
                <a:ea typeface="DM Sans"/>
                <a:cs typeface="DM Sans"/>
                <a:sym typeface="DM Sans"/>
              </a:rPr>
              <a:t>  cnbc.com</a:t>
            </a:r>
            <a:endParaRPr b="0" i="0" sz="950" u="none" cap="none" strike="noStrike">
              <a:solidFill>
                <a:schemeClr val="dk1"/>
              </a:solidFill>
              <a:latin typeface="Calibri"/>
              <a:ea typeface="Calibri"/>
              <a:cs typeface="Calibri"/>
              <a:sym typeface="Calibri"/>
            </a:endParaRPr>
          </a:p>
        </p:txBody>
      </p:sp>
      <p:sp>
        <p:nvSpPr>
          <p:cNvPr id="648" name="Google Shape;648;p15"/>
          <p:cNvSpPr/>
          <p:nvPr/>
        </p:nvSpPr>
        <p:spPr>
          <a:xfrm>
            <a:off x="6400800" y="3657600"/>
            <a:ext cx="5150815"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MIGRATION &amp; CONVERSATION</a:t>
            </a:r>
            <a:endParaRPr b="0" i="0" sz="900" u="none" cap="none" strike="noStrike">
              <a:solidFill>
                <a:schemeClr val="dk1"/>
              </a:solidFill>
              <a:latin typeface="Calibri"/>
              <a:ea typeface="Calibri"/>
              <a:cs typeface="Calibri"/>
              <a:sym typeface="Calibri"/>
            </a:endParaRPr>
          </a:p>
        </p:txBody>
      </p:sp>
      <p:cxnSp>
        <p:nvCxnSpPr>
          <p:cNvPr id="649" name="Google Shape;649;p15"/>
          <p:cNvCxnSpPr/>
          <p:nvPr/>
        </p:nvCxnSpPr>
        <p:spPr>
          <a:xfrm>
            <a:off x="6400800" y="3895344"/>
            <a:ext cx="5150815" cy="0"/>
          </a:xfrm>
          <a:prstGeom prst="straightConnector1">
            <a:avLst/>
          </a:prstGeom>
          <a:noFill/>
          <a:ln cap="flat" cmpd="sng" w="15225">
            <a:solidFill>
              <a:srgbClr val="1E3055"/>
            </a:solidFill>
            <a:prstDash val="solid"/>
            <a:round/>
            <a:headEnd len="sm" w="sm" type="none"/>
            <a:tailEnd len="sm" w="sm" type="none"/>
          </a:ln>
        </p:spPr>
      </p:cxnSp>
      <p:sp>
        <p:nvSpPr>
          <p:cNvPr id="650" name="Google Shape;650;p15"/>
          <p:cNvSpPr/>
          <p:nvPr/>
        </p:nvSpPr>
        <p:spPr>
          <a:xfrm>
            <a:off x="6400800" y="3968496"/>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Destatis · Euronews</a:t>
            </a:r>
            <a:r>
              <a:rPr b="0" i="0" lang="en-US" sz="950" u="none" cap="none" strike="noStrike">
                <a:solidFill>
                  <a:srgbClr val="6E7682"/>
                </a:solidFill>
                <a:latin typeface="DM Sans"/>
                <a:ea typeface="DM Sans"/>
                <a:cs typeface="DM Sans"/>
                <a:sym typeface="DM Sans"/>
              </a:rPr>
              <a:t> — ≈290,000 Germans emigrated in 2025; top-earner survey.</a:t>
            </a:r>
            <a:r>
              <a:rPr b="0" i="0" lang="en-US" sz="950" u="none" cap="none" strike="noStrike">
                <a:solidFill>
                  <a:srgbClr val="A07619"/>
                </a:solidFill>
                <a:latin typeface="DM Sans"/>
                <a:ea typeface="DM Sans"/>
                <a:cs typeface="DM Sans"/>
                <a:sym typeface="DM Sans"/>
              </a:rPr>
              <a:t>  euronews.com</a:t>
            </a:r>
            <a:endParaRPr b="0" i="0" sz="950" u="none" cap="none" strike="noStrike">
              <a:solidFill>
                <a:schemeClr val="dk1"/>
              </a:solidFill>
              <a:latin typeface="Calibri"/>
              <a:ea typeface="Calibri"/>
              <a:cs typeface="Calibri"/>
              <a:sym typeface="Calibri"/>
            </a:endParaRPr>
          </a:p>
        </p:txBody>
      </p:sp>
      <p:sp>
        <p:nvSpPr>
          <p:cNvPr id="651" name="Google Shape;651;p15"/>
          <p:cNvSpPr/>
          <p:nvPr/>
        </p:nvSpPr>
        <p:spPr>
          <a:xfrm>
            <a:off x="6400800" y="4279392"/>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Spanish Property Insight</a:t>
            </a:r>
            <a:r>
              <a:rPr b="0" i="0" lang="en-US" sz="950" u="none" cap="none" strike="noStrike">
                <a:solidFill>
                  <a:srgbClr val="6E7682"/>
                </a:solidFill>
                <a:latin typeface="DM Sans"/>
                <a:ea typeface="DM Sans"/>
                <a:cs typeface="DM Sans"/>
                <a:sym typeface="DM Sans"/>
              </a:rPr>
              <a:t> — Q2/H1 foreign-buyer analysis, 7 &amp; 29 Aug 2026.</a:t>
            </a:r>
            <a:r>
              <a:rPr b="0" i="0" lang="en-US" sz="950" u="none" cap="none" strike="noStrike">
                <a:solidFill>
                  <a:srgbClr val="A07619"/>
                </a:solidFill>
                <a:latin typeface="DM Sans"/>
                <a:ea typeface="DM Sans"/>
                <a:cs typeface="DM Sans"/>
                <a:sym typeface="DM Sans"/>
              </a:rPr>
              <a:t>  spanishpropertyinsight.com</a:t>
            </a:r>
            <a:endParaRPr b="0" i="0" sz="950" u="none" cap="none" strike="noStrike">
              <a:solidFill>
                <a:schemeClr val="dk1"/>
              </a:solidFill>
              <a:latin typeface="Calibri"/>
              <a:ea typeface="Calibri"/>
              <a:cs typeface="Calibri"/>
              <a:sym typeface="Calibri"/>
            </a:endParaRPr>
          </a:p>
        </p:txBody>
      </p:sp>
      <p:sp>
        <p:nvSpPr>
          <p:cNvPr id="652" name="Google Shape;652;p15"/>
          <p:cNvSpPr/>
          <p:nvPr/>
        </p:nvSpPr>
        <p:spPr>
          <a:xfrm>
            <a:off x="6400800" y="4590288"/>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idealista/news</a:t>
            </a:r>
            <a:r>
              <a:rPr b="0" i="0" lang="en-US" sz="950" u="none" cap="none" strike="noStrike">
                <a:solidFill>
                  <a:srgbClr val="6E7682"/>
                </a:solidFill>
                <a:latin typeface="DM Sans"/>
                <a:ea typeface="DM Sans"/>
                <a:cs typeface="DM Sans"/>
                <a:sym typeface="DM Sans"/>
              </a:rPr>
              <a:t> — Registradores Q2 write-up, 26 Aug 2026.</a:t>
            </a:r>
            <a:r>
              <a:rPr b="0" i="0" lang="en-US" sz="950" u="none" cap="none" strike="noStrike">
                <a:solidFill>
                  <a:srgbClr val="A07619"/>
                </a:solidFill>
                <a:latin typeface="DM Sans"/>
                <a:ea typeface="DM Sans"/>
                <a:cs typeface="DM Sans"/>
                <a:sym typeface="DM Sans"/>
              </a:rPr>
              <a:t>  idealista.com</a:t>
            </a:r>
            <a:endParaRPr b="0" i="0" sz="950" u="none" cap="none" strike="noStrike">
              <a:solidFill>
                <a:schemeClr val="dk1"/>
              </a:solidFill>
              <a:latin typeface="Calibri"/>
              <a:ea typeface="Calibri"/>
              <a:cs typeface="Calibri"/>
              <a:sym typeface="Calibri"/>
            </a:endParaRPr>
          </a:p>
        </p:txBody>
      </p:sp>
      <p:sp>
        <p:nvSpPr>
          <p:cNvPr id="653" name="Google Shape;653;p15"/>
          <p:cNvSpPr/>
          <p:nvPr/>
        </p:nvSpPr>
        <p:spPr>
          <a:xfrm>
            <a:off x="6400800" y="4901184"/>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Expat forums &amp; communities</a:t>
            </a:r>
            <a:r>
              <a:rPr b="0" i="0" lang="en-US" sz="950" u="none" cap="none" strike="noStrike">
                <a:solidFill>
                  <a:srgbClr val="6E7682"/>
                </a:solidFill>
                <a:latin typeface="DM Sans"/>
                <a:ea typeface="DM Sans"/>
                <a:cs typeface="DM Sans"/>
                <a:sym typeface="DM Sans"/>
              </a:rPr>
              <a:t> — supply, price pushback, visa &amp; bureaucracy.</a:t>
            </a:r>
            <a:endParaRPr b="0" i="0" sz="950" u="none" cap="none" strike="noStrike">
              <a:solidFill>
                <a:schemeClr val="dk1"/>
              </a:solidFill>
              <a:latin typeface="Calibri"/>
              <a:ea typeface="Calibri"/>
              <a:cs typeface="Calibri"/>
              <a:sym typeface="Calibri"/>
            </a:endParaRPr>
          </a:p>
        </p:txBody>
      </p:sp>
      <p:sp>
        <p:nvSpPr>
          <p:cNvPr id="654" name="Google Shape;654;p15"/>
          <p:cNvSpPr/>
          <p:nvPr/>
        </p:nvSpPr>
        <p:spPr>
          <a:xfrm>
            <a:off x="6400800" y="5303520"/>
            <a:ext cx="5150815"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POLICY</a:t>
            </a:r>
            <a:endParaRPr b="0" i="0" sz="900" u="none" cap="none" strike="noStrike">
              <a:solidFill>
                <a:schemeClr val="dk1"/>
              </a:solidFill>
              <a:latin typeface="Calibri"/>
              <a:ea typeface="Calibri"/>
              <a:cs typeface="Calibri"/>
              <a:sym typeface="Calibri"/>
            </a:endParaRPr>
          </a:p>
        </p:txBody>
      </p:sp>
      <p:cxnSp>
        <p:nvCxnSpPr>
          <p:cNvPr id="655" name="Google Shape;655;p15"/>
          <p:cNvCxnSpPr/>
          <p:nvPr/>
        </p:nvCxnSpPr>
        <p:spPr>
          <a:xfrm>
            <a:off x="6400800" y="5541264"/>
            <a:ext cx="5150815" cy="0"/>
          </a:xfrm>
          <a:prstGeom prst="straightConnector1">
            <a:avLst/>
          </a:prstGeom>
          <a:noFill/>
          <a:ln cap="flat" cmpd="sng" w="15225">
            <a:solidFill>
              <a:srgbClr val="1E3055"/>
            </a:solidFill>
            <a:prstDash val="solid"/>
            <a:round/>
            <a:headEnd len="sm" w="sm" type="none"/>
            <a:tailEnd len="sm" w="sm" type="none"/>
          </a:ln>
        </p:spPr>
      </p:cxnSp>
      <p:sp>
        <p:nvSpPr>
          <p:cNvPr id="656" name="Google Shape;656;p15"/>
          <p:cNvSpPr/>
          <p:nvPr/>
        </p:nvSpPr>
        <p:spPr>
          <a:xfrm>
            <a:off x="6400800" y="5614416"/>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Golden Visa ended</a:t>
            </a:r>
            <a:r>
              <a:rPr b="0" i="0" lang="en-US" sz="950" u="none" cap="none" strike="noStrike">
                <a:solidFill>
                  <a:srgbClr val="6E7682"/>
                </a:solidFill>
                <a:latin typeface="DM Sans"/>
                <a:ea typeface="DM Sans"/>
                <a:cs typeface="DM Sans"/>
                <a:sym typeface="DM Sans"/>
              </a:rPr>
              <a:t> — 3 Apr 2025, Organic Law 1/2025.</a:t>
            </a:r>
            <a:endParaRPr b="0" i="0" sz="950" u="none" cap="none" strike="noStrike">
              <a:solidFill>
                <a:schemeClr val="dk1"/>
              </a:solidFill>
              <a:latin typeface="Calibri"/>
              <a:ea typeface="Calibri"/>
              <a:cs typeface="Calibri"/>
              <a:sym typeface="Calibri"/>
            </a:endParaRPr>
          </a:p>
        </p:txBody>
      </p:sp>
      <p:sp>
        <p:nvSpPr>
          <p:cNvPr id="657" name="Google Shape;657;p15"/>
          <p:cNvSpPr/>
          <p:nvPr/>
        </p:nvSpPr>
        <p:spPr>
          <a:xfrm>
            <a:off x="6400800" y="5925312"/>
            <a:ext cx="5150815"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100% non-EU buyer tax</a:t>
            </a:r>
            <a:r>
              <a:rPr b="0" i="0" lang="en-US" sz="950" u="none" cap="none" strike="noStrike">
                <a:solidFill>
                  <a:srgbClr val="6E7682"/>
                </a:solidFill>
                <a:latin typeface="DM Sans"/>
                <a:ea typeface="DM Sans"/>
                <a:cs typeface="DM Sans"/>
                <a:sym typeface="DM Sans"/>
              </a:rPr>
              <a:t> — still not law as of Aug 2026; new-build exempt.</a:t>
            </a:r>
            <a:endParaRPr b="0" i="0" sz="950" u="none" cap="none" strike="noStrike">
              <a:solidFill>
                <a:schemeClr val="dk1"/>
              </a:solidFill>
              <a:latin typeface="Calibri"/>
              <a:ea typeface="Calibri"/>
              <a:cs typeface="Calibri"/>
              <a:sym typeface="Calibri"/>
            </a:endParaRPr>
          </a:p>
        </p:txBody>
      </p:sp>
      <p:sp>
        <p:nvSpPr>
          <p:cNvPr id="658" name="Google Shape;658;p15"/>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659" name="Google Shape;659;p15"/>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13</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3055"/>
        </a:solidFill>
      </p:bgPr>
    </p:bg>
    <p:spTree>
      <p:nvGrpSpPr>
        <p:cNvPr id="664" name="Shape 664"/>
        <p:cNvGrpSpPr/>
        <p:nvPr/>
      </p:nvGrpSpPr>
      <p:grpSpPr>
        <a:xfrm>
          <a:off x="0" y="0"/>
          <a:ext cx="0" cy="0"/>
          <a:chOff x="0" y="0"/>
          <a:chExt cx="0" cy="0"/>
        </a:xfrm>
      </p:grpSpPr>
      <p:sp>
        <p:nvSpPr>
          <p:cNvPr id="665" name="Google Shape;665;p16"/>
          <p:cNvSpPr/>
          <p:nvPr/>
        </p:nvSpPr>
        <p:spPr>
          <a:xfrm>
            <a:off x="0" y="0"/>
            <a:ext cx="1828800" cy="1828800"/>
          </a:xfrm>
          <a:prstGeom prst="rect">
            <a:avLst/>
          </a:prstGeom>
          <a:solidFill>
            <a:srgbClr val="152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ssets/logo_white.png" id="666" name="Google Shape;666;p16"/>
          <p:cNvPicPr preferRelativeResize="0"/>
          <p:nvPr/>
        </p:nvPicPr>
        <p:blipFill rotWithShape="1">
          <a:blip r:embed="rId3">
            <a:alphaModFix/>
          </a:blip>
          <a:srcRect b="0" l="0" r="0" t="0"/>
          <a:stretch/>
        </p:blipFill>
        <p:spPr>
          <a:xfrm>
            <a:off x="3957340" y="1828800"/>
            <a:ext cx="4277015" cy="1280160"/>
          </a:xfrm>
          <a:prstGeom prst="rect">
            <a:avLst/>
          </a:prstGeom>
          <a:noFill/>
          <a:ln>
            <a:noFill/>
          </a:ln>
        </p:spPr>
      </p:pic>
      <p:sp>
        <p:nvSpPr>
          <p:cNvPr id="667" name="Google Shape;667;p16"/>
          <p:cNvSpPr/>
          <p:nvPr/>
        </p:nvSpPr>
        <p:spPr>
          <a:xfrm>
            <a:off x="914400" y="3611880"/>
            <a:ext cx="10362895" cy="5486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600"/>
              <a:buFont typeface="Playfair Display"/>
              <a:buNone/>
            </a:pPr>
            <a:r>
              <a:rPr b="1" i="1" lang="en-US" sz="2600" u="none" cap="none" strike="noStrike">
                <a:solidFill>
                  <a:srgbClr val="FFFFFF"/>
                </a:solidFill>
                <a:latin typeface="Playfair Display"/>
                <a:ea typeface="Playfair Display"/>
                <a:cs typeface="Playfair Display"/>
                <a:sym typeface="Playfair Display"/>
              </a:rPr>
              <a:t>Built to repeat — every month.</a:t>
            </a:r>
            <a:endParaRPr b="0" i="0" sz="2600" u="none" cap="none" strike="noStrike">
              <a:solidFill>
                <a:schemeClr val="dk1"/>
              </a:solidFill>
              <a:latin typeface="Calibri"/>
              <a:ea typeface="Calibri"/>
              <a:cs typeface="Calibri"/>
              <a:sym typeface="Calibri"/>
            </a:endParaRPr>
          </a:p>
        </p:txBody>
      </p:sp>
      <p:sp>
        <p:nvSpPr>
          <p:cNvPr id="668" name="Google Shape;668;p16"/>
          <p:cNvSpPr/>
          <p:nvPr/>
        </p:nvSpPr>
        <p:spPr>
          <a:xfrm>
            <a:off x="6022696" y="4343400"/>
            <a:ext cx="146304" cy="146304"/>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16"/>
          <p:cNvSpPr/>
          <p:nvPr/>
        </p:nvSpPr>
        <p:spPr>
          <a:xfrm>
            <a:off x="914400" y="4617720"/>
            <a:ext cx="10362895"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200"/>
              <a:buFont typeface="DM Sans"/>
              <a:buNone/>
            </a:pPr>
            <a:r>
              <a:rPr b="1" i="0" lang="en-US" sz="1200" u="none" cap="none" strike="noStrike">
                <a:solidFill>
                  <a:srgbClr val="CB9B2B"/>
                </a:solidFill>
                <a:latin typeface="DM Sans"/>
                <a:ea typeface="DM Sans"/>
                <a:cs typeface="DM Sans"/>
                <a:sym typeface="DM Sans"/>
              </a:rPr>
              <a:t>NEXT AUTO-RUN · 1 OCTOBER 2026</a:t>
            </a:r>
            <a:endParaRPr b="0" i="0" sz="1200" u="none" cap="none" strike="noStrike">
              <a:solidFill>
                <a:schemeClr val="dk1"/>
              </a:solidFill>
              <a:latin typeface="Calibri"/>
              <a:ea typeface="Calibri"/>
              <a:cs typeface="Calibri"/>
              <a:sym typeface="Calibri"/>
            </a:endParaRPr>
          </a:p>
        </p:txBody>
      </p:sp>
      <p:sp>
        <p:nvSpPr>
          <p:cNvPr id="670" name="Google Shape;670;p16"/>
          <p:cNvSpPr/>
          <p:nvPr/>
        </p:nvSpPr>
        <p:spPr>
          <a:xfrm>
            <a:off x="914400" y="6126480"/>
            <a:ext cx="10362895"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B93A4"/>
              </a:buClr>
              <a:buSzPts val="1000"/>
              <a:buFont typeface="DM Sans"/>
              <a:buNone/>
            </a:pPr>
            <a:r>
              <a:rPr b="0" i="0" lang="en-US" sz="1000" u="none" cap="none" strike="noStrike">
                <a:solidFill>
                  <a:srgbClr val="8B93A4"/>
                </a:solidFill>
                <a:latin typeface="DM Sans"/>
                <a:ea typeface="DM Sans"/>
                <a:cs typeface="DM Sans"/>
                <a:sym typeface="DM Sans"/>
              </a:rPr>
              <a:t>Recency-first market intelligence for Taolis  ·  Altaona Resort, Murcia  ·  taolis.com</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sp>
        <p:nvSpPr>
          <p:cNvPr id="28" name="Google Shape;28;p4"/>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WHAT CHANGED THIS MONTH</a:t>
            </a:r>
            <a:endParaRPr b="0" i="0" sz="1100" u="none" cap="none" strike="noStrike">
              <a:solidFill>
                <a:schemeClr val="dk1"/>
              </a:solidFill>
              <a:latin typeface="Calibri"/>
              <a:ea typeface="Calibri"/>
              <a:cs typeface="Calibri"/>
              <a:sym typeface="Calibri"/>
            </a:endParaRPr>
          </a:p>
        </p:txBody>
      </p:sp>
      <p:sp>
        <p:nvSpPr>
          <p:cNvPr id="30" name="Google Shape;30;p4"/>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The signals that moved</a:t>
            </a:r>
            <a:endParaRPr b="0" i="0" sz="3000" u="none" cap="none" strike="noStrike">
              <a:solidFill>
                <a:schemeClr val="dk1"/>
              </a:solidFill>
              <a:latin typeface="Calibri"/>
              <a:ea typeface="Calibri"/>
              <a:cs typeface="Calibri"/>
              <a:sym typeface="Calibri"/>
            </a:endParaRPr>
          </a:p>
        </p:txBody>
      </p:sp>
      <p:sp>
        <p:nvSpPr>
          <p:cNvPr id="31" name="Google Shape;31;p4"/>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Four developments from the last few weeks — ranked by how hard they should shape where you spend and who you call first.</a:t>
            </a:r>
            <a:endParaRPr b="0" i="0" sz="1250" u="none" cap="none" strike="noStrike">
              <a:solidFill>
                <a:schemeClr val="dk1"/>
              </a:solidFill>
              <a:latin typeface="Calibri"/>
              <a:ea typeface="Calibri"/>
              <a:cs typeface="Calibri"/>
              <a:sym typeface="Calibri"/>
            </a:endParaRPr>
          </a:p>
        </p:txBody>
      </p:sp>
      <p:sp>
        <p:nvSpPr>
          <p:cNvPr id="32" name="Google Shape;32;p4"/>
          <p:cNvSpPr/>
          <p:nvPr/>
        </p:nvSpPr>
        <p:spPr>
          <a:xfrm>
            <a:off x="640080" y="1938528"/>
            <a:ext cx="10911535" cy="9601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822960" y="2061972"/>
            <a:ext cx="713232" cy="7132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822960" y="2084832"/>
            <a:ext cx="713232"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2600"/>
              <a:buFont typeface="Playfair Display"/>
              <a:buNone/>
            </a:pPr>
            <a:r>
              <a:rPr b="1" i="1" lang="en-US" sz="2600" u="none" cap="none" strike="noStrike">
                <a:solidFill>
                  <a:srgbClr val="1E3055"/>
                </a:solidFill>
                <a:latin typeface="Playfair Display"/>
                <a:ea typeface="Playfair Display"/>
                <a:cs typeface="Playfair Display"/>
                <a:sym typeface="Playfair Display"/>
              </a:rPr>
              <a:t>1</a:t>
            </a:r>
            <a:endParaRPr b="0" i="0" sz="2600" u="none" cap="none" strike="noStrike">
              <a:solidFill>
                <a:schemeClr val="dk1"/>
              </a:solidFill>
              <a:latin typeface="Calibri"/>
              <a:ea typeface="Calibri"/>
              <a:cs typeface="Calibri"/>
              <a:sym typeface="Calibri"/>
            </a:endParaRPr>
          </a:p>
        </p:txBody>
      </p:sp>
      <p:sp>
        <p:nvSpPr>
          <p:cNvPr id="35" name="Google Shape;35;p4"/>
          <p:cNvSpPr/>
          <p:nvPr/>
        </p:nvSpPr>
        <p:spPr>
          <a:xfrm>
            <a:off x="822960" y="2487168"/>
            <a:ext cx="713232"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750"/>
              <a:buFont typeface="DM Sans"/>
              <a:buNone/>
            </a:pPr>
            <a:r>
              <a:rPr b="1" i="0" lang="en-US" sz="750" u="none" cap="none" strike="noStrike">
                <a:solidFill>
                  <a:srgbClr val="1E3055"/>
                </a:solidFill>
                <a:latin typeface="DM Sans"/>
                <a:ea typeface="DM Sans"/>
                <a:cs typeface="DM Sans"/>
                <a:sym typeface="DM Sans"/>
              </a:rPr>
              <a:t>HIGH</a:t>
            </a:r>
            <a:endParaRPr b="0" i="0" sz="750" u="none" cap="none" strike="noStrike">
              <a:solidFill>
                <a:schemeClr val="dk1"/>
              </a:solidFill>
              <a:latin typeface="Calibri"/>
              <a:ea typeface="Calibri"/>
              <a:cs typeface="Calibri"/>
              <a:sym typeface="Calibri"/>
            </a:endParaRPr>
          </a:p>
        </p:txBody>
      </p:sp>
      <p:sp>
        <p:nvSpPr>
          <p:cNvPr id="36" name="Google Shape;36;p4"/>
          <p:cNvSpPr/>
          <p:nvPr/>
        </p:nvSpPr>
        <p:spPr>
          <a:xfrm>
            <a:off x="1755648" y="2084832"/>
            <a:ext cx="580644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50"/>
              <a:buFont typeface="DM Sans"/>
              <a:buNone/>
            </a:pPr>
            <a:r>
              <a:rPr b="1" i="0" lang="en-US" sz="950" u="none" cap="none" strike="noStrike">
                <a:solidFill>
                  <a:srgbClr val="A07619"/>
                </a:solidFill>
                <a:latin typeface="DM Sans"/>
                <a:ea typeface="DM Sans"/>
                <a:cs typeface="DM Sans"/>
                <a:sym typeface="DM Sans"/>
              </a:rPr>
              <a:t>TRANSACTIONS</a:t>
            </a:r>
            <a:r>
              <a:rPr b="0" i="0" lang="en-US" sz="950" u="none" cap="none" strike="noStrike">
                <a:solidFill>
                  <a:srgbClr val="6E7682"/>
                </a:solidFill>
                <a:latin typeface="DM Sans"/>
                <a:ea typeface="DM Sans"/>
                <a:cs typeface="DM Sans"/>
                <a:sym typeface="DM Sans"/>
              </a:rPr>
              <a:t>     26 Aug</a:t>
            </a:r>
            <a:endParaRPr b="0" i="0" sz="950" u="none" cap="none" strike="noStrike">
              <a:solidFill>
                <a:schemeClr val="dk1"/>
              </a:solidFill>
              <a:latin typeface="Calibri"/>
              <a:ea typeface="Calibri"/>
              <a:cs typeface="Calibri"/>
              <a:sym typeface="Calibri"/>
            </a:endParaRPr>
          </a:p>
        </p:txBody>
      </p:sp>
      <p:sp>
        <p:nvSpPr>
          <p:cNvPr id="37" name="Google Shape;37;p4"/>
          <p:cNvSpPr/>
          <p:nvPr/>
        </p:nvSpPr>
        <p:spPr>
          <a:xfrm>
            <a:off x="1755648" y="2331720"/>
            <a:ext cx="5806440" cy="53035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200"/>
              <a:buFont typeface="DM Sans"/>
              <a:buNone/>
            </a:pPr>
            <a:r>
              <a:rPr b="0" i="0" lang="en-US" sz="1200" u="none" cap="none" strike="noStrike">
                <a:solidFill>
                  <a:srgbClr val="3A3A3A"/>
                </a:solidFill>
                <a:latin typeface="DM Sans"/>
                <a:ea typeface="DM Sans"/>
                <a:cs typeface="DM Sans"/>
                <a:sym typeface="DM Sans"/>
              </a:rPr>
              <a:t>Registradores Q2: foreign buyers took a record </a:t>
            </a:r>
            <a:r>
              <a:rPr b="1" i="0" lang="en-US" sz="1200" u="none" cap="none" strike="noStrike">
                <a:solidFill>
                  <a:srgbClr val="A07619"/>
                </a:solidFill>
                <a:latin typeface="DM Sans"/>
                <a:ea typeface="DM Sans"/>
                <a:cs typeface="DM Sans"/>
                <a:sym typeface="DM Sans"/>
              </a:rPr>
              <a:t>15.98% of every home sold in Spain — 26,836 purchases, +11.3% YoY</a:t>
            </a:r>
            <a:r>
              <a:rPr b="0" i="0" lang="en-US" sz="1200" u="none" cap="none" strike="noStrike">
                <a:solidFill>
                  <a:srgbClr val="3A3A3A"/>
                </a:solidFill>
                <a:latin typeface="DM Sans"/>
                <a:ea typeface="DM Sans"/>
                <a:cs typeface="DM Sans"/>
                <a:sym typeface="DM Sans"/>
              </a:rPr>
              <a:t> — while the total market shrank to 167,934, its lowest in seven quarters.</a:t>
            </a:r>
            <a:endParaRPr b="0" i="0" sz="1200" u="none" cap="none" strike="noStrike">
              <a:solidFill>
                <a:schemeClr val="dk1"/>
              </a:solidFill>
              <a:latin typeface="Calibri"/>
              <a:ea typeface="Calibri"/>
              <a:cs typeface="Calibri"/>
              <a:sym typeface="Calibri"/>
            </a:endParaRPr>
          </a:p>
        </p:txBody>
      </p:sp>
      <p:sp>
        <p:nvSpPr>
          <p:cNvPr id="38" name="Google Shape;38;p4"/>
          <p:cNvSpPr/>
          <p:nvPr/>
        </p:nvSpPr>
        <p:spPr>
          <a:xfrm>
            <a:off x="7754112" y="2084832"/>
            <a:ext cx="3614623"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50"/>
              <a:buFont typeface="DM Sans"/>
              <a:buNone/>
            </a:pPr>
            <a:r>
              <a:rPr b="1" i="0" lang="en-US" sz="850" u="none" cap="none" strike="noStrike">
                <a:solidFill>
                  <a:srgbClr val="A07619"/>
                </a:solidFill>
                <a:latin typeface="DM Sans"/>
                <a:ea typeface="DM Sans"/>
                <a:cs typeface="DM Sans"/>
                <a:sym typeface="DM Sans"/>
              </a:rPr>
              <a:t>SO WHAT</a:t>
            </a:r>
            <a:endParaRPr b="0" i="0" sz="850" u="none" cap="none" strike="noStrike">
              <a:solidFill>
                <a:schemeClr val="dk1"/>
              </a:solidFill>
              <a:latin typeface="Calibri"/>
              <a:ea typeface="Calibri"/>
              <a:cs typeface="Calibri"/>
              <a:sym typeface="Calibri"/>
            </a:endParaRPr>
          </a:p>
        </p:txBody>
      </p:sp>
      <p:sp>
        <p:nvSpPr>
          <p:cNvPr id="39" name="Google Shape;39;p4"/>
          <p:cNvSpPr/>
          <p:nvPr/>
        </p:nvSpPr>
        <p:spPr>
          <a:xfrm>
            <a:off x="7754112" y="2322576"/>
            <a:ext cx="3614623" cy="512064"/>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The market is contracting and your buyer is the part that is growing. (Spain · Registradores Q2 2026, via idealista 26 Aug)</a:t>
            </a:r>
            <a:endParaRPr b="0" i="0" sz="1000" u="none" cap="none" strike="noStrike">
              <a:solidFill>
                <a:schemeClr val="dk1"/>
              </a:solidFill>
              <a:latin typeface="Calibri"/>
              <a:ea typeface="Calibri"/>
              <a:cs typeface="Calibri"/>
              <a:sym typeface="Calibri"/>
            </a:endParaRPr>
          </a:p>
        </p:txBody>
      </p:sp>
      <p:sp>
        <p:nvSpPr>
          <p:cNvPr id="40" name="Google Shape;40;p4"/>
          <p:cNvSpPr/>
          <p:nvPr/>
        </p:nvSpPr>
        <p:spPr>
          <a:xfrm>
            <a:off x="640080" y="3008376"/>
            <a:ext cx="10911535" cy="9601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822960" y="3131820"/>
            <a:ext cx="713232" cy="7132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4"/>
          <p:cNvSpPr/>
          <p:nvPr/>
        </p:nvSpPr>
        <p:spPr>
          <a:xfrm>
            <a:off x="822960" y="3154680"/>
            <a:ext cx="713232"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2600"/>
              <a:buFont typeface="Playfair Display"/>
              <a:buNone/>
            </a:pPr>
            <a:r>
              <a:rPr b="1" i="1" lang="en-US" sz="2600" u="none" cap="none" strike="noStrike">
                <a:solidFill>
                  <a:srgbClr val="1E3055"/>
                </a:solidFill>
                <a:latin typeface="Playfair Display"/>
                <a:ea typeface="Playfair Display"/>
                <a:cs typeface="Playfair Display"/>
                <a:sym typeface="Playfair Display"/>
              </a:rPr>
              <a:t>2</a:t>
            </a:r>
            <a:endParaRPr b="0" i="0" sz="2600" u="none" cap="none" strike="noStrike">
              <a:solidFill>
                <a:schemeClr val="dk1"/>
              </a:solidFill>
              <a:latin typeface="Calibri"/>
              <a:ea typeface="Calibri"/>
              <a:cs typeface="Calibri"/>
              <a:sym typeface="Calibri"/>
            </a:endParaRPr>
          </a:p>
        </p:txBody>
      </p:sp>
      <p:sp>
        <p:nvSpPr>
          <p:cNvPr id="43" name="Google Shape;43;p4"/>
          <p:cNvSpPr/>
          <p:nvPr/>
        </p:nvSpPr>
        <p:spPr>
          <a:xfrm>
            <a:off x="822960" y="3557016"/>
            <a:ext cx="713232"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750"/>
              <a:buFont typeface="DM Sans"/>
              <a:buNone/>
            </a:pPr>
            <a:r>
              <a:rPr b="1" i="0" lang="en-US" sz="750" u="none" cap="none" strike="noStrike">
                <a:solidFill>
                  <a:srgbClr val="1E3055"/>
                </a:solidFill>
                <a:latin typeface="DM Sans"/>
                <a:ea typeface="DM Sans"/>
                <a:cs typeface="DM Sans"/>
                <a:sym typeface="DM Sans"/>
              </a:rPr>
              <a:t>HIGH</a:t>
            </a:r>
            <a:endParaRPr b="0" i="0" sz="750" u="none" cap="none" strike="noStrike">
              <a:solidFill>
                <a:schemeClr val="dk1"/>
              </a:solidFill>
              <a:latin typeface="Calibri"/>
              <a:ea typeface="Calibri"/>
              <a:cs typeface="Calibri"/>
              <a:sym typeface="Calibri"/>
            </a:endParaRPr>
          </a:p>
        </p:txBody>
      </p:sp>
      <p:sp>
        <p:nvSpPr>
          <p:cNvPr id="44" name="Google Shape;44;p4"/>
          <p:cNvSpPr/>
          <p:nvPr/>
        </p:nvSpPr>
        <p:spPr>
          <a:xfrm>
            <a:off x="1755648" y="3154680"/>
            <a:ext cx="580644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50"/>
              <a:buFont typeface="DM Sans"/>
              <a:buNone/>
            </a:pPr>
            <a:r>
              <a:rPr b="1" i="0" lang="en-US" sz="950" u="none" cap="none" strike="noStrike">
                <a:solidFill>
                  <a:srgbClr val="A07619"/>
                </a:solidFill>
                <a:latin typeface="DM Sans"/>
                <a:ea typeface="DM Sans"/>
                <a:cs typeface="DM Sans"/>
                <a:sym typeface="DM Sans"/>
              </a:rPr>
              <a:t>NATIONALITY SHIFT</a:t>
            </a:r>
            <a:r>
              <a:rPr b="0" i="0" lang="en-US" sz="950" u="none" cap="none" strike="noStrike">
                <a:solidFill>
                  <a:srgbClr val="6E7682"/>
                </a:solidFill>
                <a:latin typeface="DM Sans"/>
                <a:ea typeface="DM Sans"/>
                <a:cs typeface="DM Sans"/>
                <a:sym typeface="DM Sans"/>
              </a:rPr>
              <a:t>     7 Aug</a:t>
            </a:r>
            <a:endParaRPr b="0" i="0" sz="950" u="none" cap="none" strike="noStrike">
              <a:solidFill>
                <a:schemeClr val="dk1"/>
              </a:solidFill>
              <a:latin typeface="Calibri"/>
              <a:ea typeface="Calibri"/>
              <a:cs typeface="Calibri"/>
              <a:sym typeface="Calibri"/>
            </a:endParaRPr>
          </a:p>
        </p:txBody>
      </p:sp>
      <p:sp>
        <p:nvSpPr>
          <p:cNvPr id="45" name="Google Shape;45;p4"/>
          <p:cNvSpPr/>
          <p:nvPr/>
        </p:nvSpPr>
        <p:spPr>
          <a:xfrm>
            <a:off x="1755648" y="3401568"/>
            <a:ext cx="5806440" cy="53035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200"/>
              <a:buFont typeface="DM Sans"/>
              <a:buNone/>
            </a:pPr>
            <a:r>
              <a:rPr b="0" i="0" lang="en-US" sz="1200" u="none" cap="none" strike="noStrike">
                <a:solidFill>
                  <a:srgbClr val="3A3A3A"/>
                </a:solidFill>
                <a:latin typeface="DM Sans"/>
                <a:ea typeface="DM Sans"/>
                <a:cs typeface="DM Sans"/>
                <a:sym typeface="DM Sans"/>
              </a:rPr>
              <a:t>The Dutch are </a:t>
            </a:r>
            <a:r>
              <a:rPr b="1" i="0" lang="en-US" sz="1200" u="none" cap="none" strike="noStrike">
                <a:solidFill>
                  <a:srgbClr val="A07619"/>
                </a:solidFill>
                <a:latin typeface="DM Sans"/>
                <a:ea typeface="DM Sans"/>
                <a:cs typeface="DM Sans"/>
                <a:sym typeface="DM Sans"/>
              </a:rPr>
              <a:t>15 transactions behind the British</a:t>
            </a:r>
            <a:r>
              <a:rPr b="0" i="0" lang="en-US" sz="1200" u="none" cap="none" strike="noStrike">
                <a:solidFill>
                  <a:srgbClr val="3A3A3A"/>
                </a:solidFill>
                <a:latin typeface="DM Sans"/>
                <a:ea typeface="DM Sans"/>
                <a:cs typeface="DM Sans"/>
                <a:sym typeface="DM Sans"/>
              </a:rPr>
              <a:t> — 1,843 vs 1,830 in Q2 (6.99% vs 6.94%). Over H1 the UK fell 10.5% while the Netherlands rose 12%.</a:t>
            </a:r>
            <a:endParaRPr b="0" i="0" sz="1200" u="none" cap="none" strike="noStrike">
              <a:solidFill>
                <a:schemeClr val="dk1"/>
              </a:solidFill>
              <a:latin typeface="Calibri"/>
              <a:ea typeface="Calibri"/>
              <a:cs typeface="Calibri"/>
              <a:sym typeface="Calibri"/>
            </a:endParaRPr>
          </a:p>
        </p:txBody>
      </p:sp>
      <p:sp>
        <p:nvSpPr>
          <p:cNvPr id="46" name="Google Shape;46;p4"/>
          <p:cNvSpPr/>
          <p:nvPr/>
        </p:nvSpPr>
        <p:spPr>
          <a:xfrm>
            <a:off x="7754112" y="3154680"/>
            <a:ext cx="3614623"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50"/>
              <a:buFont typeface="DM Sans"/>
              <a:buNone/>
            </a:pPr>
            <a:r>
              <a:rPr b="1" i="0" lang="en-US" sz="850" u="none" cap="none" strike="noStrike">
                <a:solidFill>
                  <a:srgbClr val="A07619"/>
                </a:solidFill>
                <a:latin typeface="DM Sans"/>
                <a:ea typeface="DM Sans"/>
                <a:cs typeface="DM Sans"/>
                <a:sym typeface="DM Sans"/>
              </a:rPr>
              <a:t>SO WHAT</a:t>
            </a:r>
            <a:endParaRPr b="0" i="0" sz="850" u="none" cap="none" strike="noStrike">
              <a:solidFill>
                <a:schemeClr val="dk1"/>
              </a:solidFill>
              <a:latin typeface="Calibri"/>
              <a:ea typeface="Calibri"/>
              <a:cs typeface="Calibri"/>
              <a:sym typeface="Calibri"/>
            </a:endParaRPr>
          </a:p>
        </p:txBody>
      </p:sp>
      <p:sp>
        <p:nvSpPr>
          <p:cNvPr id="47" name="Google Shape;47;p4"/>
          <p:cNvSpPr/>
          <p:nvPr/>
        </p:nvSpPr>
        <p:spPr>
          <a:xfrm>
            <a:off x="7754112" y="3392424"/>
            <a:ext cx="3614623" cy="512064"/>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Four decades of British dominance end within a quarter or two. Resource the Dutch desk now. (ES/NL/UK · Registradores H1 2026 via SPI, 7 Aug)</a:t>
            </a:r>
            <a:endParaRPr b="0" i="0" sz="1000" u="none" cap="none" strike="noStrike">
              <a:solidFill>
                <a:schemeClr val="dk1"/>
              </a:solidFill>
              <a:latin typeface="Calibri"/>
              <a:ea typeface="Calibri"/>
              <a:cs typeface="Calibri"/>
              <a:sym typeface="Calibri"/>
            </a:endParaRPr>
          </a:p>
        </p:txBody>
      </p:sp>
      <p:sp>
        <p:nvSpPr>
          <p:cNvPr id="48" name="Google Shape;48;p4"/>
          <p:cNvSpPr/>
          <p:nvPr/>
        </p:nvSpPr>
        <p:spPr>
          <a:xfrm>
            <a:off x="640080" y="4078224"/>
            <a:ext cx="10911535" cy="9601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4"/>
          <p:cNvSpPr/>
          <p:nvPr/>
        </p:nvSpPr>
        <p:spPr>
          <a:xfrm>
            <a:off x="822960" y="4201668"/>
            <a:ext cx="713232" cy="7132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
          <p:cNvSpPr/>
          <p:nvPr/>
        </p:nvSpPr>
        <p:spPr>
          <a:xfrm>
            <a:off x="822960" y="4224528"/>
            <a:ext cx="713232"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2600"/>
              <a:buFont typeface="Playfair Display"/>
              <a:buNone/>
            </a:pPr>
            <a:r>
              <a:rPr b="1" i="1" lang="en-US" sz="2600" u="none" cap="none" strike="noStrike">
                <a:solidFill>
                  <a:srgbClr val="1E3055"/>
                </a:solidFill>
                <a:latin typeface="Playfair Display"/>
                <a:ea typeface="Playfair Display"/>
                <a:cs typeface="Playfair Display"/>
                <a:sym typeface="Playfair Display"/>
              </a:rPr>
              <a:t>3</a:t>
            </a:r>
            <a:endParaRPr b="0" i="0" sz="2600" u="none" cap="none" strike="noStrike">
              <a:solidFill>
                <a:schemeClr val="dk1"/>
              </a:solidFill>
              <a:latin typeface="Calibri"/>
              <a:ea typeface="Calibri"/>
              <a:cs typeface="Calibri"/>
              <a:sym typeface="Calibri"/>
            </a:endParaRPr>
          </a:p>
        </p:txBody>
      </p:sp>
      <p:sp>
        <p:nvSpPr>
          <p:cNvPr id="51" name="Google Shape;51;p4"/>
          <p:cNvSpPr/>
          <p:nvPr/>
        </p:nvSpPr>
        <p:spPr>
          <a:xfrm>
            <a:off x="822960" y="4626864"/>
            <a:ext cx="713232"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750"/>
              <a:buFont typeface="DM Sans"/>
              <a:buNone/>
            </a:pPr>
            <a:r>
              <a:rPr b="1" i="0" lang="en-US" sz="750" u="none" cap="none" strike="noStrike">
                <a:solidFill>
                  <a:srgbClr val="1E3055"/>
                </a:solidFill>
                <a:latin typeface="DM Sans"/>
                <a:ea typeface="DM Sans"/>
                <a:cs typeface="DM Sans"/>
                <a:sym typeface="DM Sans"/>
              </a:rPr>
              <a:t>HIGH</a:t>
            </a:r>
            <a:endParaRPr b="0" i="0" sz="750" u="none" cap="none" strike="noStrike">
              <a:solidFill>
                <a:schemeClr val="dk1"/>
              </a:solidFill>
              <a:latin typeface="Calibri"/>
              <a:ea typeface="Calibri"/>
              <a:cs typeface="Calibri"/>
              <a:sym typeface="Calibri"/>
            </a:endParaRPr>
          </a:p>
        </p:txBody>
      </p:sp>
      <p:sp>
        <p:nvSpPr>
          <p:cNvPr id="52" name="Google Shape;52;p4"/>
          <p:cNvSpPr/>
          <p:nvPr/>
        </p:nvSpPr>
        <p:spPr>
          <a:xfrm>
            <a:off x="1755648" y="4224528"/>
            <a:ext cx="580644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50"/>
              <a:buFont typeface="DM Sans"/>
              <a:buNone/>
            </a:pPr>
            <a:r>
              <a:rPr b="1" i="0" lang="en-US" sz="950" u="none" cap="none" strike="noStrike">
                <a:solidFill>
                  <a:srgbClr val="A07619"/>
                </a:solidFill>
                <a:latin typeface="DM Sans"/>
                <a:ea typeface="DM Sans"/>
                <a:cs typeface="DM Sans"/>
                <a:sym typeface="DM Sans"/>
              </a:rPr>
              <a:t>MURCIA</a:t>
            </a:r>
            <a:r>
              <a:rPr b="0" i="0" lang="en-US" sz="950" u="none" cap="none" strike="noStrike">
                <a:solidFill>
                  <a:srgbClr val="6E7682"/>
                </a:solidFill>
                <a:latin typeface="DM Sans"/>
                <a:ea typeface="DM Sans"/>
                <a:cs typeface="DM Sans"/>
                <a:sym typeface="DM Sans"/>
              </a:rPr>
              <a:t>     31 Aug</a:t>
            </a:r>
            <a:endParaRPr b="0" i="0" sz="950" u="none" cap="none" strike="noStrike">
              <a:solidFill>
                <a:schemeClr val="dk1"/>
              </a:solidFill>
              <a:latin typeface="Calibri"/>
              <a:ea typeface="Calibri"/>
              <a:cs typeface="Calibri"/>
              <a:sym typeface="Calibri"/>
            </a:endParaRPr>
          </a:p>
        </p:txBody>
      </p:sp>
      <p:sp>
        <p:nvSpPr>
          <p:cNvPr id="53" name="Google Shape;53;p4"/>
          <p:cNvSpPr/>
          <p:nvPr/>
        </p:nvSpPr>
        <p:spPr>
          <a:xfrm>
            <a:off x="1755648" y="4471416"/>
            <a:ext cx="5806440" cy="53035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200"/>
              <a:buFont typeface="DM Sans"/>
              <a:buNone/>
            </a:pPr>
            <a:r>
              <a:rPr b="0" i="0" lang="en-US" sz="1200" u="none" cap="none" strike="noStrike">
                <a:solidFill>
                  <a:srgbClr val="3A3A3A"/>
                </a:solidFill>
                <a:latin typeface="DM Sans"/>
                <a:ea typeface="DM Sans"/>
                <a:cs typeface="DM Sans"/>
                <a:sym typeface="DM Sans"/>
              </a:rPr>
              <a:t>Murcia led every Spanish region in August at </a:t>
            </a:r>
            <a:r>
              <a:rPr b="1" i="0" lang="en-US" sz="1200" u="none" cap="none" strike="noStrike">
                <a:solidFill>
                  <a:srgbClr val="A07619"/>
                </a:solidFill>
                <a:latin typeface="DM Sans"/>
                <a:ea typeface="DM Sans"/>
                <a:cs typeface="DM Sans"/>
                <a:sym typeface="DM Sans"/>
              </a:rPr>
              <a:t>+28.8% YoY, against +15.6% nationally</a:t>
            </a:r>
            <a:r>
              <a:rPr b="0" i="0" lang="en-US" sz="1200" u="none" cap="none" strike="noStrike">
                <a:solidFill>
                  <a:srgbClr val="3A3A3A"/>
                </a:solidFill>
                <a:latin typeface="DM Sans"/>
                <a:ea typeface="DM Sans"/>
                <a:cs typeface="DM Sans"/>
                <a:sym typeface="DM Sans"/>
              </a:rPr>
              <a:t> (€3,166/m² Spain average) — the 70th straight month of national increases.</a:t>
            </a:r>
            <a:endParaRPr b="0" i="0" sz="1200" u="none" cap="none" strike="noStrike">
              <a:solidFill>
                <a:schemeClr val="dk1"/>
              </a:solidFill>
              <a:latin typeface="Calibri"/>
              <a:ea typeface="Calibri"/>
              <a:cs typeface="Calibri"/>
              <a:sym typeface="Calibri"/>
            </a:endParaRPr>
          </a:p>
        </p:txBody>
      </p:sp>
      <p:sp>
        <p:nvSpPr>
          <p:cNvPr id="54" name="Google Shape;54;p4"/>
          <p:cNvSpPr/>
          <p:nvPr/>
        </p:nvSpPr>
        <p:spPr>
          <a:xfrm>
            <a:off x="7754112" y="4224528"/>
            <a:ext cx="3614623"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50"/>
              <a:buFont typeface="DM Sans"/>
              <a:buNone/>
            </a:pPr>
            <a:r>
              <a:rPr b="1" i="0" lang="en-US" sz="850" u="none" cap="none" strike="noStrike">
                <a:solidFill>
                  <a:srgbClr val="A07619"/>
                </a:solidFill>
                <a:latin typeface="DM Sans"/>
                <a:ea typeface="DM Sans"/>
                <a:cs typeface="DM Sans"/>
                <a:sym typeface="DM Sans"/>
              </a:rPr>
              <a:t>SO WHAT</a:t>
            </a:r>
            <a:endParaRPr b="0" i="0" sz="850" u="none" cap="none" strike="noStrike">
              <a:solidFill>
                <a:schemeClr val="dk1"/>
              </a:solidFill>
              <a:latin typeface="Calibri"/>
              <a:ea typeface="Calibri"/>
              <a:cs typeface="Calibri"/>
              <a:sym typeface="Calibri"/>
            </a:endParaRPr>
          </a:p>
        </p:txBody>
      </p:sp>
      <p:sp>
        <p:nvSpPr>
          <p:cNvPr id="55" name="Google Shape;55;p4"/>
          <p:cNvSpPr/>
          <p:nvPr/>
        </p:nvSpPr>
        <p:spPr>
          <a:xfrm>
            <a:off x="7754112" y="4462272"/>
            <a:ext cx="3614623" cy="512064"/>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Nearly double the national rate, from a far lower base. The strongest Murcia number this deck has carried. (Murcia · Fotocasa, 31 Aug)</a:t>
            </a:r>
            <a:endParaRPr b="0" i="0" sz="1000" u="none" cap="none" strike="noStrike">
              <a:solidFill>
                <a:schemeClr val="dk1"/>
              </a:solidFill>
              <a:latin typeface="Calibri"/>
              <a:ea typeface="Calibri"/>
              <a:cs typeface="Calibri"/>
              <a:sym typeface="Calibri"/>
            </a:endParaRPr>
          </a:p>
        </p:txBody>
      </p:sp>
      <p:sp>
        <p:nvSpPr>
          <p:cNvPr id="56" name="Google Shape;56;p4"/>
          <p:cNvSpPr/>
          <p:nvPr/>
        </p:nvSpPr>
        <p:spPr>
          <a:xfrm>
            <a:off x="640080" y="5148072"/>
            <a:ext cx="10911535" cy="960120"/>
          </a:xfrm>
          <a:prstGeom prst="rect">
            <a:avLst/>
          </a:prstGeom>
          <a:solidFill>
            <a:srgbClr val="FAFBFC"/>
          </a:solidFill>
          <a:ln cap="flat" cmpd="sng" w="12700">
            <a:solidFill>
              <a:srgbClr val="DBE0E8"/>
            </a:solidFill>
            <a:prstDash val="solid"/>
            <a:round/>
            <a:headEnd len="sm" w="sm" type="none"/>
            <a:tailEnd len="sm" w="sm" type="none"/>
          </a:ln>
          <a:effectLst>
            <a:outerShdw blurRad="114300" rotWithShape="0" algn="bl" dir="5400000" dist="38100">
              <a:srgbClr val="8893A6">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4"/>
          <p:cNvSpPr/>
          <p:nvPr/>
        </p:nvSpPr>
        <p:spPr>
          <a:xfrm>
            <a:off x="822960" y="5271516"/>
            <a:ext cx="713232" cy="7132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p:nvPr/>
        </p:nvSpPr>
        <p:spPr>
          <a:xfrm>
            <a:off x="822960" y="5294376"/>
            <a:ext cx="713232"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2600"/>
              <a:buFont typeface="Playfair Display"/>
              <a:buNone/>
            </a:pPr>
            <a:r>
              <a:rPr b="1" i="1" lang="en-US" sz="2600" u="none" cap="none" strike="noStrike">
                <a:solidFill>
                  <a:srgbClr val="1E3055"/>
                </a:solidFill>
                <a:latin typeface="Playfair Display"/>
                <a:ea typeface="Playfair Display"/>
                <a:cs typeface="Playfair Display"/>
                <a:sym typeface="Playfair Display"/>
              </a:rPr>
              <a:t>4</a:t>
            </a:r>
            <a:endParaRPr b="0" i="0" sz="2600" u="none" cap="none" strike="noStrike">
              <a:solidFill>
                <a:schemeClr val="dk1"/>
              </a:solidFill>
              <a:latin typeface="Calibri"/>
              <a:ea typeface="Calibri"/>
              <a:cs typeface="Calibri"/>
              <a:sym typeface="Calibri"/>
            </a:endParaRPr>
          </a:p>
        </p:txBody>
      </p:sp>
      <p:sp>
        <p:nvSpPr>
          <p:cNvPr id="59" name="Google Shape;59;p4"/>
          <p:cNvSpPr/>
          <p:nvPr/>
        </p:nvSpPr>
        <p:spPr>
          <a:xfrm>
            <a:off x="822960" y="5696712"/>
            <a:ext cx="713232"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750"/>
              <a:buFont typeface="DM Sans"/>
              <a:buNone/>
            </a:pPr>
            <a:r>
              <a:rPr b="1" i="0" lang="en-US" sz="750" u="none" cap="none" strike="noStrike">
                <a:solidFill>
                  <a:srgbClr val="1E3055"/>
                </a:solidFill>
                <a:latin typeface="DM Sans"/>
                <a:ea typeface="DM Sans"/>
                <a:cs typeface="DM Sans"/>
                <a:sym typeface="DM Sans"/>
              </a:rPr>
              <a:t>WATCH</a:t>
            </a:r>
            <a:endParaRPr b="0" i="0" sz="750" u="none" cap="none" strike="noStrike">
              <a:solidFill>
                <a:schemeClr val="dk1"/>
              </a:solidFill>
              <a:latin typeface="Calibri"/>
              <a:ea typeface="Calibri"/>
              <a:cs typeface="Calibri"/>
              <a:sym typeface="Calibri"/>
            </a:endParaRPr>
          </a:p>
        </p:txBody>
      </p:sp>
      <p:sp>
        <p:nvSpPr>
          <p:cNvPr id="60" name="Google Shape;60;p4"/>
          <p:cNvSpPr/>
          <p:nvPr/>
        </p:nvSpPr>
        <p:spPr>
          <a:xfrm>
            <a:off x="1755648" y="5294376"/>
            <a:ext cx="580644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950"/>
              <a:buFont typeface="DM Sans"/>
              <a:buNone/>
            </a:pPr>
            <a:r>
              <a:rPr b="1" i="0" lang="en-US" sz="950" u="none" cap="none" strike="noStrike">
                <a:solidFill>
                  <a:srgbClr val="A07619"/>
                </a:solidFill>
                <a:latin typeface="DM Sans"/>
                <a:ea typeface="DM Sans"/>
                <a:cs typeface="DM Sans"/>
                <a:sym typeface="DM Sans"/>
              </a:rPr>
              <a:t>SUPPLY</a:t>
            </a:r>
            <a:r>
              <a:rPr b="0" i="0" lang="en-US" sz="950" u="none" cap="none" strike="noStrike">
                <a:solidFill>
                  <a:srgbClr val="6E7682"/>
                </a:solidFill>
                <a:latin typeface="DM Sans"/>
                <a:ea typeface="DM Sans"/>
                <a:cs typeface="DM Sans"/>
                <a:sym typeface="DM Sans"/>
              </a:rPr>
              <a:t>     15 Aug</a:t>
            </a:r>
            <a:endParaRPr b="0" i="0" sz="950" u="none" cap="none" strike="noStrike">
              <a:solidFill>
                <a:schemeClr val="dk1"/>
              </a:solidFill>
              <a:latin typeface="Calibri"/>
              <a:ea typeface="Calibri"/>
              <a:cs typeface="Calibri"/>
              <a:sym typeface="Calibri"/>
            </a:endParaRPr>
          </a:p>
        </p:txBody>
      </p:sp>
      <p:sp>
        <p:nvSpPr>
          <p:cNvPr id="61" name="Google Shape;61;p4"/>
          <p:cNvSpPr/>
          <p:nvPr/>
        </p:nvSpPr>
        <p:spPr>
          <a:xfrm>
            <a:off x="1755648" y="5541264"/>
            <a:ext cx="5806440" cy="53035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200"/>
              <a:buFont typeface="DM Sans"/>
              <a:buNone/>
            </a:pPr>
            <a:r>
              <a:rPr b="0" i="0" lang="en-US" sz="1200" u="none" cap="none" strike="noStrike">
                <a:solidFill>
                  <a:srgbClr val="3A3A3A"/>
                </a:solidFill>
                <a:latin typeface="DM Sans"/>
                <a:ea typeface="DM Sans"/>
                <a:cs typeface="DM Sans"/>
                <a:sym typeface="DM Sans"/>
              </a:rPr>
              <a:t>BBVA Research: prices </a:t>
            </a:r>
            <a:r>
              <a:rPr b="1" i="0" lang="en-US" sz="1200" u="none" cap="none" strike="noStrike">
                <a:solidFill>
                  <a:srgbClr val="A07619"/>
                </a:solidFill>
                <a:latin typeface="DM Sans"/>
                <a:ea typeface="DM Sans"/>
                <a:cs typeface="DM Sans"/>
                <a:sym typeface="DM Sans"/>
              </a:rPr>
              <a:t>+12% in 2026 and +5.7% in 2027, but sales −7.3%</a:t>
            </a:r>
            <a:r>
              <a:rPr b="0" i="0" lang="en-US" sz="1200" u="none" cap="none" strike="noStrike">
                <a:solidFill>
                  <a:srgbClr val="3A3A3A"/>
                </a:solidFill>
                <a:latin typeface="DM Sans"/>
                <a:ea typeface="DM Sans"/>
                <a:cs typeface="DM Sans"/>
                <a:sym typeface="DM Sans"/>
              </a:rPr>
              <a:t> — the constraint is supply, not demand. Deficit reaches 885,000 homes by 2027.</a:t>
            </a:r>
            <a:endParaRPr b="0" i="0" sz="1200" u="none" cap="none" strike="noStrike">
              <a:solidFill>
                <a:schemeClr val="dk1"/>
              </a:solidFill>
              <a:latin typeface="Calibri"/>
              <a:ea typeface="Calibri"/>
              <a:cs typeface="Calibri"/>
              <a:sym typeface="Calibri"/>
            </a:endParaRPr>
          </a:p>
        </p:txBody>
      </p:sp>
      <p:sp>
        <p:nvSpPr>
          <p:cNvPr id="62" name="Google Shape;62;p4"/>
          <p:cNvSpPr/>
          <p:nvPr/>
        </p:nvSpPr>
        <p:spPr>
          <a:xfrm>
            <a:off x="7754112" y="5294376"/>
            <a:ext cx="3614623"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50"/>
              <a:buFont typeface="DM Sans"/>
              <a:buNone/>
            </a:pPr>
            <a:r>
              <a:rPr b="1" i="0" lang="en-US" sz="850" u="none" cap="none" strike="noStrike">
                <a:solidFill>
                  <a:srgbClr val="A07619"/>
                </a:solidFill>
                <a:latin typeface="DM Sans"/>
                <a:ea typeface="DM Sans"/>
                <a:cs typeface="DM Sans"/>
                <a:sym typeface="DM Sans"/>
              </a:rPr>
              <a:t>SO WHAT</a:t>
            </a:r>
            <a:endParaRPr b="0" i="0" sz="850" u="none" cap="none" strike="noStrike">
              <a:solidFill>
                <a:schemeClr val="dk1"/>
              </a:solidFill>
              <a:latin typeface="Calibri"/>
              <a:ea typeface="Calibri"/>
              <a:cs typeface="Calibri"/>
              <a:sym typeface="Calibri"/>
            </a:endParaRPr>
          </a:p>
        </p:txBody>
      </p:sp>
      <p:sp>
        <p:nvSpPr>
          <p:cNvPr id="63" name="Google Shape;63;p4"/>
          <p:cNvSpPr/>
          <p:nvPr/>
        </p:nvSpPr>
        <p:spPr>
          <a:xfrm>
            <a:off x="7754112" y="5532120"/>
            <a:ext cx="3614623" cy="512064"/>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Fewer homes will be available, not fewer buyers. Deliverable new-build stock is the scarce asset. (Spain · BBVA Research, 15 Aug)</a:t>
            </a:r>
            <a:endParaRPr b="0" i="0" sz="1000" u="none" cap="none" strike="noStrike">
              <a:solidFill>
                <a:schemeClr val="dk1"/>
              </a:solidFill>
              <a:latin typeface="Calibri"/>
              <a:ea typeface="Calibri"/>
              <a:cs typeface="Calibri"/>
              <a:sym typeface="Calibri"/>
            </a:endParaRPr>
          </a:p>
        </p:txBody>
      </p:sp>
      <p:sp>
        <p:nvSpPr>
          <p:cNvPr id="64" name="Google Shape;64;p4"/>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65" name="Google Shape;65;p4"/>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02</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 name="Shape 70"/>
        <p:cNvGrpSpPr/>
        <p:nvPr/>
      </p:nvGrpSpPr>
      <p:grpSpPr>
        <a:xfrm>
          <a:off x="0" y="0"/>
          <a:ext cx="0" cy="0"/>
          <a:chOff x="0" y="0"/>
          <a:chExt cx="0" cy="0"/>
        </a:xfrm>
      </p:grpSpPr>
      <p:sp>
        <p:nvSpPr>
          <p:cNvPr id="71" name="Google Shape;71;p5"/>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SEARCH DEMAND · LAST 30 DAYS</a:t>
            </a:r>
            <a:endParaRPr b="0" i="0" sz="1100" u="none" cap="none" strike="noStrike">
              <a:solidFill>
                <a:schemeClr val="dk1"/>
              </a:solidFill>
              <a:latin typeface="Calibri"/>
              <a:ea typeface="Calibri"/>
              <a:cs typeface="Calibri"/>
              <a:sym typeface="Calibri"/>
            </a:endParaRPr>
          </a:p>
        </p:txBody>
      </p:sp>
      <p:sp>
        <p:nvSpPr>
          <p:cNvPr id="73" name="Google Shape;73;p5"/>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Who's looking right now</a:t>
            </a:r>
            <a:endParaRPr b="0" i="0" sz="3000" u="none" cap="none" strike="noStrike">
              <a:solidFill>
                <a:schemeClr val="dk1"/>
              </a:solidFill>
              <a:latin typeface="Calibri"/>
              <a:ea typeface="Calibri"/>
              <a:cs typeface="Calibri"/>
              <a:sym typeface="Calibri"/>
            </a:endParaRPr>
          </a:p>
        </p:txBody>
      </p:sp>
      <p:sp>
        <p:nvSpPr>
          <p:cNvPr id="74" name="Google Shape;74;p5"/>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Direction of interest in buying property in Spain &amp; Murcia, by country, versus the previous month.</a:t>
            </a:r>
            <a:endParaRPr b="0" i="0" sz="1250" u="none" cap="none" strike="noStrike">
              <a:solidFill>
                <a:schemeClr val="dk1"/>
              </a:solidFill>
              <a:latin typeface="Calibri"/>
              <a:ea typeface="Calibri"/>
              <a:cs typeface="Calibri"/>
              <a:sym typeface="Calibri"/>
            </a:endParaRPr>
          </a:p>
        </p:txBody>
      </p:sp>
      <p:sp>
        <p:nvSpPr>
          <p:cNvPr id="75" name="Google Shape;75;p5"/>
          <p:cNvSpPr/>
          <p:nvPr/>
        </p:nvSpPr>
        <p:spPr>
          <a:xfrm>
            <a:off x="640080" y="2011680"/>
            <a:ext cx="50292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INTEREST VS LAST MONTH</a:t>
            </a:r>
            <a:endParaRPr b="0" i="0" sz="950" u="none" cap="none" strike="noStrike">
              <a:solidFill>
                <a:schemeClr val="dk1"/>
              </a:solidFill>
              <a:latin typeface="Calibri"/>
              <a:ea typeface="Calibri"/>
              <a:cs typeface="Calibri"/>
              <a:sym typeface="Calibri"/>
            </a:endParaRPr>
          </a:p>
        </p:txBody>
      </p:sp>
      <p:sp>
        <p:nvSpPr>
          <p:cNvPr id="76" name="Google Shape;76;p5"/>
          <p:cNvSpPr/>
          <p:nvPr/>
        </p:nvSpPr>
        <p:spPr>
          <a:xfrm>
            <a:off x="640080" y="2395728"/>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100"/>
              <a:buFont typeface="DM Sans"/>
              <a:buNone/>
            </a:pPr>
            <a:r>
              <a:rPr b="1" i="0" lang="en-US" sz="1100" u="none" cap="none" strike="noStrike">
                <a:solidFill>
                  <a:srgbClr val="CB9B2B"/>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77" name="Google Shape;77;p5"/>
          <p:cNvSpPr/>
          <p:nvPr/>
        </p:nvSpPr>
        <p:spPr>
          <a:xfrm>
            <a:off x="987552" y="2395728"/>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Netherlands</a:t>
            </a:r>
            <a:endParaRPr b="0" i="0" sz="1200" u="none" cap="none" strike="noStrike">
              <a:solidFill>
                <a:schemeClr val="dk1"/>
              </a:solidFill>
              <a:latin typeface="Calibri"/>
              <a:ea typeface="Calibri"/>
              <a:cs typeface="Calibri"/>
              <a:sym typeface="Calibri"/>
            </a:endParaRPr>
          </a:p>
        </p:txBody>
      </p:sp>
      <p:sp>
        <p:nvSpPr>
          <p:cNvPr id="78" name="Google Shape;78;p5"/>
          <p:cNvSpPr/>
          <p:nvPr/>
        </p:nvSpPr>
        <p:spPr>
          <a:xfrm>
            <a:off x="2834640" y="2395728"/>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+12% H1 — about to lead</a:t>
            </a:r>
            <a:endParaRPr b="0" i="0" sz="950" u="none" cap="none" strike="noStrike">
              <a:solidFill>
                <a:schemeClr val="dk1"/>
              </a:solidFill>
              <a:latin typeface="Calibri"/>
              <a:ea typeface="Calibri"/>
              <a:cs typeface="Calibri"/>
              <a:sym typeface="Calibri"/>
            </a:endParaRPr>
          </a:p>
        </p:txBody>
      </p:sp>
      <p:cxnSp>
        <p:nvCxnSpPr>
          <p:cNvPr id="79" name="Google Shape;79;p5"/>
          <p:cNvCxnSpPr/>
          <p:nvPr/>
        </p:nvCxnSpPr>
        <p:spPr>
          <a:xfrm>
            <a:off x="640080" y="2779776"/>
            <a:ext cx="5029200" cy="0"/>
          </a:xfrm>
          <a:prstGeom prst="straightConnector1">
            <a:avLst/>
          </a:prstGeom>
          <a:noFill/>
          <a:ln cap="flat" cmpd="sng" w="9525">
            <a:solidFill>
              <a:srgbClr val="DBE0E8"/>
            </a:solidFill>
            <a:prstDash val="solid"/>
            <a:round/>
            <a:headEnd len="sm" w="sm" type="none"/>
            <a:tailEnd len="sm" w="sm" type="none"/>
          </a:ln>
        </p:spPr>
      </p:cxnSp>
      <p:sp>
        <p:nvSpPr>
          <p:cNvPr id="80" name="Google Shape;80;p5"/>
          <p:cNvSpPr/>
          <p:nvPr/>
        </p:nvSpPr>
        <p:spPr>
          <a:xfrm>
            <a:off x="640080" y="2871216"/>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100"/>
              <a:buFont typeface="DM Sans"/>
              <a:buNone/>
            </a:pPr>
            <a:r>
              <a:rPr b="1" i="0" lang="en-US" sz="1100" u="none" cap="none" strike="noStrike">
                <a:solidFill>
                  <a:srgbClr val="CB9B2B"/>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81" name="Google Shape;81;p5"/>
          <p:cNvSpPr/>
          <p:nvPr/>
        </p:nvSpPr>
        <p:spPr>
          <a:xfrm>
            <a:off x="987552" y="2871216"/>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Germany</a:t>
            </a:r>
            <a:endParaRPr b="0" i="0" sz="1200" u="none" cap="none" strike="noStrike">
              <a:solidFill>
                <a:schemeClr val="dk1"/>
              </a:solidFill>
              <a:latin typeface="Calibri"/>
              <a:ea typeface="Calibri"/>
              <a:cs typeface="Calibri"/>
              <a:sym typeface="Calibri"/>
            </a:endParaRPr>
          </a:p>
        </p:txBody>
      </p:sp>
      <p:sp>
        <p:nvSpPr>
          <p:cNvPr id="82" name="Google Shape;82;p5"/>
          <p:cNvSpPr/>
          <p:nvPr/>
        </p:nvSpPr>
        <p:spPr>
          <a:xfrm>
            <a:off x="2834640" y="2871216"/>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record 290k emigrated in 2025</a:t>
            </a:r>
            <a:endParaRPr b="0" i="0" sz="950" u="none" cap="none" strike="noStrike">
              <a:solidFill>
                <a:schemeClr val="dk1"/>
              </a:solidFill>
              <a:latin typeface="Calibri"/>
              <a:ea typeface="Calibri"/>
              <a:cs typeface="Calibri"/>
              <a:sym typeface="Calibri"/>
            </a:endParaRPr>
          </a:p>
        </p:txBody>
      </p:sp>
      <p:cxnSp>
        <p:nvCxnSpPr>
          <p:cNvPr id="83" name="Google Shape;83;p5"/>
          <p:cNvCxnSpPr/>
          <p:nvPr/>
        </p:nvCxnSpPr>
        <p:spPr>
          <a:xfrm>
            <a:off x="640080" y="3255264"/>
            <a:ext cx="5029200" cy="0"/>
          </a:xfrm>
          <a:prstGeom prst="straightConnector1">
            <a:avLst/>
          </a:prstGeom>
          <a:noFill/>
          <a:ln cap="flat" cmpd="sng" w="9525">
            <a:solidFill>
              <a:srgbClr val="DBE0E8"/>
            </a:solidFill>
            <a:prstDash val="solid"/>
            <a:round/>
            <a:headEnd len="sm" w="sm" type="none"/>
            <a:tailEnd len="sm" w="sm" type="none"/>
          </a:ln>
        </p:spPr>
      </p:cxnSp>
      <p:sp>
        <p:nvSpPr>
          <p:cNvPr id="84" name="Google Shape;84;p5"/>
          <p:cNvSpPr/>
          <p:nvPr/>
        </p:nvSpPr>
        <p:spPr>
          <a:xfrm>
            <a:off x="640080" y="3346704"/>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100"/>
              <a:buFont typeface="DM Sans"/>
              <a:buNone/>
            </a:pPr>
            <a:r>
              <a:rPr b="1" i="0" lang="en-US" sz="1100" u="none" cap="none" strike="noStrike">
                <a:solidFill>
                  <a:srgbClr val="CB9B2B"/>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85" name="Google Shape;85;p5"/>
          <p:cNvSpPr/>
          <p:nvPr/>
        </p:nvSpPr>
        <p:spPr>
          <a:xfrm>
            <a:off x="987552" y="3346704"/>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France</a:t>
            </a:r>
            <a:endParaRPr b="0" i="0" sz="1200" u="none" cap="none" strike="noStrike">
              <a:solidFill>
                <a:schemeClr val="dk1"/>
              </a:solidFill>
              <a:latin typeface="Calibri"/>
              <a:ea typeface="Calibri"/>
              <a:cs typeface="Calibri"/>
              <a:sym typeface="Calibri"/>
            </a:endParaRPr>
          </a:p>
        </p:txBody>
      </p:sp>
      <p:sp>
        <p:nvSpPr>
          <p:cNvPr id="86" name="Google Shape;86;p5"/>
          <p:cNvSpPr/>
          <p:nvPr/>
        </p:nvSpPr>
        <p:spPr>
          <a:xfrm>
            <a:off x="2834640" y="3346704"/>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bond stress, 2027 budget fight</a:t>
            </a:r>
            <a:endParaRPr b="0" i="0" sz="950" u="none" cap="none" strike="noStrike">
              <a:solidFill>
                <a:schemeClr val="dk1"/>
              </a:solidFill>
              <a:latin typeface="Calibri"/>
              <a:ea typeface="Calibri"/>
              <a:cs typeface="Calibri"/>
              <a:sym typeface="Calibri"/>
            </a:endParaRPr>
          </a:p>
        </p:txBody>
      </p:sp>
      <p:cxnSp>
        <p:nvCxnSpPr>
          <p:cNvPr id="87" name="Google Shape;87;p5"/>
          <p:cNvCxnSpPr/>
          <p:nvPr/>
        </p:nvCxnSpPr>
        <p:spPr>
          <a:xfrm>
            <a:off x="640080" y="3730752"/>
            <a:ext cx="5029200" cy="0"/>
          </a:xfrm>
          <a:prstGeom prst="straightConnector1">
            <a:avLst/>
          </a:prstGeom>
          <a:noFill/>
          <a:ln cap="flat" cmpd="sng" w="9525">
            <a:solidFill>
              <a:srgbClr val="DBE0E8"/>
            </a:solidFill>
            <a:prstDash val="solid"/>
            <a:round/>
            <a:headEnd len="sm" w="sm" type="none"/>
            <a:tailEnd len="sm" w="sm" type="none"/>
          </a:ln>
        </p:spPr>
      </p:cxnSp>
      <p:sp>
        <p:nvSpPr>
          <p:cNvPr id="88" name="Google Shape;88;p5"/>
          <p:cNvSpPr/>
          <p:nvPr/>
        </p:nvSpPr>
        <p:spPr>
          <a:xfrm>
            <a:off x="640080" y="3822192"/>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100"/>
              <a:buFont typeface="DM Sans"/>
              <a:buNone/>
            </a:pPr>
            <a:r>
              <a:rPr b="1" i="0" lang="en-US" sz="1100" u="none" cap="none" strike="noStrike">
                <a:solidFill>
                  <a:srgbClr val="CB9B2B"/>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89" name="Google Shape;89;p5"/>
          <p:cNvSpPr/>
          <p:nvPr/>
        </p:nvSpPr>
        <p:spPr>
          <a:xfrm>
            <a:off x="987552" y="3822192"/>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Italy</a:t>
            </a:r>
            <a:endParaRPr b="0" i="0" sz="1200" u="none" cap="none" strike="noStrike">
              <a:solidFill>
                <a:schemeClr val="dk1"/>
              </a:solidFill>
              <a:latin typeface="Calibri"/>
              <a:ea typeface="Calibri"/>
              <a:cs typeface="Calibri"/>
              <a:sym typeface="Calibri"/>
            </a:endParaRPr>
          </a:p>
        </p:txBody>
      </p:sp>
      <p:sp>
        <p:nvSpPr>
          <p:cNvPr id="90" name="Google Shape;90;p5"/>
          <p:cNvSpPr/>
          <p:nvPr/>
        </p:nvSpPr>
        <p:spPr>
          <a:xfrm>
            <a:off x="2834640" y="3822192"/>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+11% H1, still climbing</a:t>
            </a:r>
            <a:endParaRPr b="0" i="0" sz="950" u="none" cap="none" strike="noStrike">
              <a:solidFill>
                <a:schemeClr val="dk1"/>
              </a:solidFill>
              <a:latin typeface="Calibri"/>
              <a:ea typeface="Calibri"/>
              <a:cs typeface="Calibri"/>
              <a:sym typeface="Calibri"/>
            </a:endParaRPr>
          </a:p>
        </p:txBody>
      </p:sp>
      <p:cxnSp>
        <p:nvCxnSpPr>
          <p:cNvPr id="91" name="Google Shape;91;p5"/>
          <p:cNvCxnSpPr/>
          <p:nvPr/>
        </p:nvCxnSpPr>
        <p:spPr>
          <a:xfrm>
            <a:off x="640080" y="4206240"/>
            <a:ext cx="5029200" cy="0"/>
          </a:xfrm>
          <a:prstGeom prst="straightConnector1">
            <a:avLst/>
          </a:prstGeom>
          <a:noFill/>
          <a:ln cap="flat" cmpd="sng" w="9525">
            <a:solidFill>
              <a:srgbClr val="DBE0E8"/>
            </a:solidFill>
            <a:prstDash val="solid"/>
            <a:round/>
            <a:headEnd len="sm" w="sm" type="none"/>
            <a:tailEnd len="sm" w="sm" type="none"/>
          </a:ln>
        </p:spPr>
      </p:cxnSp>
      <p:sp>
        <p:nvSpPr>
          <p:cNvPr id="92" name="Google Shape;92;p5"/>
          <p:cNvSpPr/>
          <p:nvPr/>
        </p:nvSpPr>
        <p:spPr>
          <a:xfrm>
            <a:off x="640080" y="4297680"/>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7682"/>
              </a:buClr>
              <a:buSzPts val="1100"/>
              <a:buFont typeface="DM Sans"/>
              <a:buNone/>
            </a:pPr>
            <a:r>
              <a:rPr b="1" i="0" lang="en-US" sz="1100" u="none" cap="none" strike="noStrike">
                <a:solidFill>
                  <a:srgbClr val="6E7682"/>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93" name="Google Shape;93;p5"/>
          <p:cNvSpPr/>
          <p:nvPr/>
        </p:nvSpPr>
        <p:spPr>
          <a:xfrm>
            <a:off x="987552" y="4297680"/>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United Kingdom</a:t>
            </a:r>
            <a:endParaRPr b="0" i="0" sz="1200" u="none" cap="none" strike="noStrike">
              <a:solidFill>
                <a:schemeClr val="dk1"/>
              </a:solidFill>
              <a:latin typeface="Calibri"/>
              <a:ea typeface="Calibri"/>
              <a:cs typeface="Calibri"/>
              <a:sym typeface="Calibri"/>
            </a:endParaRPr>
          </a:p>
        </p:txBody>
      </p:sp>
      <p:sp>
        <p:nvSpPr>
          <p:cNvPr id="94" name="Google Shape;94;p5"/>
          <p:cNvSpPr/>
          <p:nvPr/>
        </p:nvSpPr>
        <p:spPr>
          <a:xfrm>
            <a:off x="2834640" y="4297680"/>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Q2 flat, share still eroding</a:t>
            </a:r>
            <a:endParaRPr b="0" i="0" sz="950" u="none" cap="none" strike="noStrike">
              <a:solidFill>
                <a:schemeClr val="dk1"/>
              </a:solidFill>
              <a:latin typeface="Calibri"/>
              <a:ea typeface="Calibri"/>
              <a:cs typeface="Calibri"/>
              <a:sym typeface="Calibri"/>
            </a:endParaRPr>
          </a:p>
        </p:txBody>
      </p:sp>
      <p:cxnSp>
        <p:nvCxnSpPr>
          <p:cNvPr id="95" name="Google Shape;95;p5"/>
          <p:cNvCxnSpPr/>
          <p:nvPr/>
        </p:nvCxnSpPr>
        <p:spPr>
          <a:xfrm>
            <a:off x="640080" y="4681728"/>
            <a:ext cx="5029200" cy="0"/>
          </a:xfrm>
          <a:prstGeom prst="straightConnector1">
            <a:avLst/>
          </a:prstGeom>
          <a:noFill/>
          <a:ln cap="flat" cmpd="sng" w="9525">
            <a:solidFill>
              <a:srgbClr val="DBE0E8"/>
            </a:solidFill>
            <a:prstDash val="solid"/>
            <a:round/>
            <a:headEnd len="sm" w="sm" type="none"/>
            <a:tailEnd len="sm" w="sm" type="none"/>
          </a:ln>
        </p:spPr>
      </p:cxnSp>
      <p:sp>
        <p:nvSpPr>
          <p:cNvPr id="96" name="Google Shape;96;p5"/>
          <p:cNvSpPr/>
          <p:nvPr/>
        </p:nvSpPr>
        <p:spPr>
          <a:xfrm>
            <a:off x="640080" y="4773168"/>
            <a:ext cx="274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1100"/>
              <a:buFont typeface="DM Sans"/>
              <a:buNone/>
            </a:pPr>
            <a:r>
              <a:rPr b="1" i="0" lang="en-US" sz="1100" u="none" cap="none" strike="noStrike">
                <a:solidFill>
                  <a:srgbClr val="1E3055"/>
                </a:solidFill>
                <a:latin typeface="DM Sans"/>
                <a:ea typeface="DM Sans"/>
                <a:cs typeface="DM Sans"/>
                <a:sym typeface="DM Sans"/>
              </a:rPr>
              <a:t>▼</a:t>
            </a:r>
            <a:endParaRPr b="0" i="0" sz="1100" u="none" cap="none" strike="noStrike">
              <a:solidFill>
                <a:schemeClr val="dk1"/>
              </a:solidFill>
              <a:latin typeface="Calibri"/>
              <a:ea typeface="Calibri"/>
              <a:cs typeface="Calibri"/>
              <a:sym typeface="Calibri"/>
            </a:endParaRPr>
          </a:p>
        </p:txBody>
      </p:sp>
      <p:sp>
        <p:nvSpPr>
          <p:cNvPr id="97" name="Google Shape;97;p5"/>
          <p:cNvSpPr/>
          <p:nvPr/>
        </p:nvSpPr>
        <p:spPr>
          <a:xfrm>
            <a:off x="987552" y="4773168"/>
            <a:ext cx="2011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DM Sans"/>
              <a:buNone/>
            </a:pPr>
            <a:r>
              <a:rPr b="1" i="0" lang="en-US" sz="1200" u="none" cap="none" strike="noStrike">
                <a:solidFill>
                  <a:srgbClr val="1E3055"/>
                </a:solidFill>
                <a:latin typeface="DM Sans"/>
                <a:ea typeface="DM Sans"/>
                <a:cs typeface="DM Sans"/>
                <a:sym typeface="DM Sans"/>
              </a:rPr>
              <a:t>Belgium</a:t>
            </a:r>
            <a:endParaRPr b="0" i="0" sz="1200" u="none" cap="none" strike="noStrike">
              <a:solidFill>
                <a:schemeClr val="dk1"/>
              </a:solidFill>
              <a:latin typeface="Calibri"/>
              <a:ea typeface="Calibri"/>
              <a:cs typeface="Calibri"/>
              <a:sym typeface="Calibri"/>
            </a:endParaRPr>
          </a:p>
        </p:txBody>
      </p:sp>
      <p:sp>
        <p:nvSpPr>
          <p:cNvPr id="98" name="Google Shape;98;p5"/>
          <p:cNvSpPr/>
          <p:nvPr/>
        </p:nvSpPr>
        <p:spPr>
          <a:xfrm>
            <a:off x="2834640" y="4773168"/>
            <a:ext cx="2834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−16% H1 — only market falling</a:t>
            </a:r>
            <a:endParaRPr b="0" i="0" sz="950" u="none" cap="none" strike="noStrike">
              <a:solidFill>
                <a:schemeClr val="dk1"/>
              </a:solidFill>
              <a:latin typeface="Calibri"/>
              <a:ea typeface="Calibri"/>
              <a:cs typeface="Calibri"/>
              <a:sym typeface="Calibri"/>
            </a:endParaRPr>
          </a:p>
        </p:txBody>
      </p:sp>
      <p:cxnSp>
        <p:nvCxnSpPr>
          <p:cNvPr id="99" name="Google Shape;99;p5"/>
          <p:cNvCxnSpPr/>
          <p:nvPr/>
        </p:nvCxnSpPr>
        <p:spPr>
          <a:xfrm>
            <a:off x="640080" y="5157216"/>
            <a:ext cx="5029200" cy="0"/>
          </a:xfrm>
          <a:prstGeom prst="straightConnector1">
            <a:avLst/>
          </a:prstGeom>
          <a:noFill/>
          <a:ln cap="flat" cmpd="sng" w="9525">
            <a:solidFill>
              <a:srgbClr val="DBE0E8"/>
            </a:solidFill>
            <a:prstDash val="solid"/>
            <a:round/>
            <a:headEnd len="sm" w="sm" type="none"/>
            <a:tailEnd len="sm" w="sm" type="none"/>
          </a:ln>
        </p:spPr>
      </p:cxnSp>
      <p:sp>
        <p:nvSpPr>
          <p:cNvPr id="100" name="Google Shape;100;p5"/>
          <p:cNvSpPr/>
          <p:nvPr/>
        </p:nvSpPr>
        <p:spPr>
          <a:xfrm>
            <a:off x="6309360" y="2011680"/>
            <a:ext cx="5242255"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BREAKOUT SEARCH THEMES</a:t>
            </a:r>
            <a:endParaRPr b="0" i="0" sz="950" u="none" cap="none" strike="noStrike">
              <a:solidFill>
                <a:schemeClr val="dk1"/>
              </a:solidFill>
              <a:latin typeface="Calibri"/>
              <a:ea typeface="Calibri"/>
              <a:cs typeface="Calibri"/>
              <a:sym typeface="Calibri"/>
            </a:endParaRPr>
          </a:p>
        </p:txBody>
      </p:sp>
      <p:sp>
        <p:nvSpPr>
          <p:cNvPr id="101" name="Google Shape;101;p5"/>
          <p:cNvSpPr/>
          <p:nvPr/>
        </p:nvSpPr>
        <p:spPr>
          <a:xfrm>
            <a:off x="6309360" y="2331720"/>
            <a:ext cx="183273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5"/>
          <p:cNvSpPr/>
          <p:nvPr/>
        </p:nvSpPr>
        <p:spPr>
          <a:xfrm>
            <a:off x="6309360" y="2331720"/>
            <a:ext cx="183273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huis kopen costa cálida</a:t>
            </a:r>
            <a:endParaRPr b="0" i="0" sz="950" u="none" cap="none" strike="noStrike">
              <a:solidFill>
                <a:schemeClr val="dk1"/>
              </a:solidFill>
              <a:latin typeface="Calibri"/>
              <a:ea typeface="Calibri"/>
              <a:cs typeface="Calibri"/>
              <a:sym typeface="Calibri"/>
            </a:endParaRPr>
          </a:p>
        </p:txBody>
      </p:sp>
      <p:sp>
        <p:nvSpPr>
          <p:cNvPr id="103" name="Google Shape;103;p5"/>
          <p:cNvSpPr/>
          <p:nvPr/>
        </p:nvSpPr>
        <p:spPr>
          <a:xfrm>
            <a:off x="8251820" y="2331720"/>
            <a:ext cx="2239274"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5"/>
          <p:cNvSpPr/>
          <p:nvPr/>
        </p:nvSpPr>
        <p:spPr>
          <a:xfrm>
            <a:off x="8251820" y="2331720"/>
            <a:ext cx="2239274"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box 3 vermogensbelasting 2026</a:t>
            </a:r>
            <a:endParaRPr b="0" i="0" sz="950" u="none" cap="none" strike="noStrike">
              <a:solidFill>
                <a:schemeClr val="dk1"/>
              </a:solidFill>
              <a:latin typeface="Calibri"/>
              <a:ea typeface="Calibri"/>
              <a:cs typeface="Calibri"/>
              <a:sym typeface="Calibri"/>
            </a:endParaRPr>
          </a:p>
        </p:txBody>
      </p:sp>
      <p:sp>
        <p:nvSpPr>
          <p:cNvPr id="105" name="Google Shape;105;p5"/>
          <p:cNvSpPr/>
          <p:nvPr/>
        </p:nvSpPr>
        <p:spPr>
          <a:xfrm>
            <a:off x="6309360" y="2715768"/>
            <a:ext cx="1764975"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p:nvPr/>
        </p:nvSpPr>
        <p:spPr>
          <a:xfrm>
            <a:off x="6309360" y="2715768"/>
            <a:ext cx="1764975"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nieuwbouw villa spanje</a:t>
            </a:r>
            <a:endParaRPr b="0" i="0" sz="950" u="none" cap="none" strike="noStrike">
              <a:solidFill>
                <a:schemeClr val="dk1"/>
              </a:solidFill>
              <a:latin typeface="Calibri"/>
              <a:ea typeface="Calibri"/>
              <a:cs typeface="Calibri"/>
              <a:sym typeface="Calibri"/>
            </a:endParaRPr>
          </a:p>
        </p:txBody>
      </p:sp>
      <p:sp>
        <p:nvSpPr>
          <p:cNvPr id="107" name="Google Shape;107;p5"/>
          <p:cNvSpPr/>
          <p:nvPr/>
        </p:nvSpPr>
        <p:spPr>
          <a:xfrm>
            <a:off x="8184063" y="2715768"/>
            <a:ext cx="2036003"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8184063" y="2715768"/>
            <a:ext cx="2036003"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auswandern spanien steuern</a:t>
            </a:r>
            <a:endParaRPr b="0" i="0" sz="950" u="none" cap="none" strike="noStrike">
              <a:solidFill>
                <a:schemeClr val="dk1"/>
              </a:solidFill>
              <a:latin typeface="Calibri"/>
              <a:ea typeface="Calibri"/>
              <a:cs typeface="Calibri"/>
              <a:sym typeface="Calibri"/>
            </a:endParaRPr>
          </a:p>
        </p:txBody>
      </p:sp>
      <p:sp>
        <p:nvSpPr>
          <p:cNvPr id="109" name="Google Shape;109;p5"/>
          <p:cNvSpPr/>
          <p:nvPr/>
        </p:nvSpPr>
        <p:spPr>
          <a:xfrm>
            <a:off x="6309360" y="3099816"/>
            <a:ext cx="1493947"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6309360" y="3099816"/>
            <a:ext cx="1493947"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haus kaufen murcia</a:t>
            </a:r>
            <a:endParaRPr b="0" i="0" sz="950" u="none" cap="none" strike="noStrike">
              <a:solidFill>
                <a:schemeClr val="dk1"/>
              </a:solidFill>
              <a:latin typeface="Calibri"/>
              <a:ea typeface="Calibri"/>
              <a:cs typeface="Calibri"/>
              <a:sym typeface="Calibri"/>
            </a:endParaRPr>
          </a:p>
        </p:txBody>
      </p:sp>
      <p:sp>
        <p:nvSpPr>
          <p:cNvPr id="111" name="Google Shape;111;p5"/>
          <p:cNvSpPr/>
          <p:nvPr/>
        </p:nvSpPr>
        <p:spPr>
          <a:xfrm>
            <a:off x="7913035" y="3099816"/>
            <a:ext cx="2442545"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7913035" y="3099816"/>
            <a:ext cx="2442545"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acheter maison espagne fiscalité</a:t>
            </a:r>
            <a:endParaRPr b="0" i="0" sz="950" u="none" cap="none" strike="noStrike">
              <a:solidFill>
                <a:schemeClr val="dk1"/>
              </a:solidFill>
              <a:latin typeface="Calibri"/>
              <a:ea typeface="Calibri"/>
              <a:cs typeface="Calibri"/>
              <a:sym typeface="Calibri"/>
            </a:endParaRPr>
          </a:p>
        </p:txBody>
      </p:sp>
      <p:sp>
        <p:nvSpPr>
          <p:cNvPr id="113" name="Google Shape;113;p5"/>
          <p:cNvSpPr/>
          <p:nvPr/>
        </p:nvSpPr>
        <p:spPr>
          <a:xfrm>
            <a:off x="6309360" y="3483864"/>
            <a:ext cx="1697218"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6309360" y="3483864"/>
            <a:ext cx="1697218"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new build villa spain</a:t>
            </a:r>
            <a:endParaRPr b="0" i="0" sz="950" u="none" cap="none" strike="noStrike">
              <a:solidFill>
                <a:schemeClr val="dk1"/>
              </a:solidFill>
              <a:latin typeface="Calibri"/>
              <a:ea typeface="Calibri"/>
              <a:cs typeface="Calibri"/>
              <a:sym typeface="Calibri"/>
            </a:endParaRPr>
          </a:p>
        </p:txBody>
      </p:sp>
      <p:sp>
        <p:nvSpPr>
          <p:cNvPr id="115" name="Google Shape;115;p5"/>
          <p:cNvSpPr/>
          <p:nvPr/>
        </p:nvSpPr>
        <p:spPr>
          <a:xfrm>
            <a:off x="8116306" y="3483864"/>
            <a:ext cx="1832732"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8116306" y="3483864"/>
            <a:ext cx="1832732"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spain house prices 2027</a:t>
            </a:r>
            <a:endParaRPr b="0" i="0" sz="950" u="none" cap="none" strike="noStrike">
              <a:solidFill>
                <a:schemeClr val="dk1"/>
              </a:solidFill>
              <a:latin typeface="Calibri"/>
              <a:ea typeface="Calibri"/>
              <a:cs typeface="Calibri"/>
              <a:sym typeface="Calibri"/>
            </a:endParaRPr>
          </a:p>
        </p:txBody>
      </p:sp>
      <p:sp>
        <p:nvSpPr>
          <p:cNvPr id="117" name="Google Shape;117;p5"/>
          <p:cNvSpPr/>
          <p:nvPr/>
        </p:nvSpPr>
        <p:spPr>
          <a:xfrm>
            <a:off x="6309360" y="3959352"/>
            <a:ext cx="5242255"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MURCIA VS BENCHMARK COASTS</a:t>
            </a:r>
            <a:endParaRPr b="0" i="0" sz="950" u="none" cap="none" strike="noStrike">
              <a:solidFill>
                <a:schemeClr val="dk1"/>
              </a:solidFill>
              <a:latin typeface="Calibri"/>
              <a:ea typeface="Calibri"/>
              <a:cs typeface="Calibri"/>
              <a:sym typeface="Calibri"/>
            </a:endParaRPr>
          </a:p>
        </p:txBody>
      </p:sp>
      <p:sp>
        <p:nvSpPr>
          <p:cNvPr id="118" name="Google Shape;118;p5"/>
          <p:cNvSpPr/>
          <p:nvPr/>
        </p:nvSpPr>
        <p:spPr>
          <a:xfrm>
            <a:off x="6309360" y="4279392"/>
            <a:ext cx="1222919"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6309360" y="4279392"/>
            <a:ext cx="1222919"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costa cálida ▲</a:t>
            </a:r>
            <a:endParaRPr b="0" i="0" sz="950" u="none" cap="none" strike="noStrike">
              <a:solidFill>
                <a:schemeClr val="dk1"/>
              </a:solidFill>
              <a:latin typeface="Calibri"/>
              <a:ea typeface="Calibri"/>
              <a:cs typeface="Calibri"/>
              <a:sym typeface="Calibri"/>
            </a:endParaRPr>
          </a:p>
        </p:txBody>
      </p:sp>
      <p:sp>
        <p:nvSpPr>
          <p:cNvPr id="120" name="Google Shape;120;p5"/>
          <p:cNvSpPr/>
          <p:nvPr/>
        </p:nvSpPr>
        <p:spPr>
          <a:xfrm>
            <a:off x="7642007" y="4279392"/>
            <a:ext cx="1222919"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p:nvPr/>
        </p:nvSpPr>
        <p:spPr>
          <a:xfrm>
            <a:off x="7642007" y="4279392"/>
            <a:ext cx="1222919"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costa blanca ▲</a:t>
            </a:r>
            <a:endParaRPr b="0" i="0" sz="950" u="none" cap="none" strike="noStrike">
              <a:solidFill>
                <a:schemeClr val="dk1"/>
              </a:solidFill>
              <a:latin typeface="Calibri"/>
              <a:ea typeface="Calibri"/>
              <a:cs typeface="Calibri"/>
              <a:sym typeface="Calibri"/>
            </a:endParaRPr>
          </a:p>
        </p:txBody>
      </p:sp>
      <p:sp>
        <p:nvSpPr>
          <p:cNvPr id="122" name="Google Shape;122;p5"/>
          <p:cNvSpPr/>
          <p:nvPr/>
        </p:nvSpPr>
        <p:spPr>
          <a:xfrm>
            <a:off x="8974653" y="4279392"/>
            <a:ext cx="1290676" cy="292608"/>
          </a:xfrm>
          <a:prstGeom prst="roundRect">
            <a:avLst>
              <a:gd fmla="val 12500" name="adj"/>
            </a:avLst>
          </a:prstGeom>
          <a:solidFill>
            <a:srgbClr val="FFFFFF"/>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
          <p:cNvSpPr/>
          <p:nvPr/>
        </p:nvSpPr>
        <p:spPr>
          <a:xfrm>
            <a:off x="8974653" y="4279392"/>
            <a:ext cx="1290676" cy="29260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costa del sol —</a:t>
            </a:r>
            <a:endParaRPr b="0" i="0" sz="950" u="none" cap="none" strike="noStrike">
              <a:solidFill>
                <a:schemeClr val="dk1"/>
              </a:solidFill>
              <a:latin typeface="Calibri"/>
              <a:ea typeface="Calibri"/>
              <a:cs typeface="Calibri"/>
              <a:sym typeface="Calibri"/>
            </a:endParaRPr>
          </a:p>
        </p:txBody>
      </p:sp>
      <p:sp>
        <p:nvSpPr>
          <p:cNvPr id="124" name="Google Shape;124;p5"/>
          <p:cNvSpPr/>
          <p:nvPr/>
        </p:nvSpPr>
        <p:spPr>
          <a:xfrm>
            <a:off x="640080" y="5943600"/>
            <a:ext cx="10972800" cy="36576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900"/>
              <a:buFont typeface="DM Sans"/>
              <a:buNone/>
            </a:pPr>
            <a:r>
              <a:rPr b="0" i="1" lang="en-US" sz="900" u="none" cap="none" strike="noStrike">
                <a:solidFill>
                  <a:srgbClr val="6E7682"/>
                </a:solidFill>
                <a:latin typeface="DM Sans"/>
                <a:ea typeface="DM Sans"/>
                <a:cs typeface="DM Sans"/>
                <a:sym typeface="DM Sans"/>
              </a:rPr>
              <a:t>▲ up   ·   — flat   ·   ▼ down vs prior 30 days.  Directions are directional reads of this month's demand, anchored to the Registradores Q2 nationality data; the live run pulls exact 0–100 Google Trends indices per country.</a:t>
            </a:r>
            <a:endParaRPr b="0" i="0" sz="900" u="none" cap="none" strike="noStrike">
              <a:solidFill>
                <a:schemeClr val="dk1"/>
              </a:solidFill>
              <a:latin typeface="Calibri"/>
              <a:ea typeface="Calibri"/>
              <a:cs typeface="Calibri"/>
              <a:sym typeface="Calibri"/>
            </a:endParaRPr>
          </a:p>
        </p:txBody>
      </p:sp>
      <p:sp>
        <p:nvSpPr>
          <p:cNvPr id="125" name="Google Shape;125;p5"/>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126" name="Google Shape;126;p5"/>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03</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1" name="Shape 131"/>
        <p:cNvGrpSpPr/>
        <p:nvPr/>
      </p:nvGrpSpPr>
      <p:grpSpPr>
        <a:xfrm>
          <a:off x="0" y="0"/>
          <a:ext cx="0" cy="0"/>
          <a:chOff x="0" y="0"/>
          <a:chExt cx="0" cy="0"/>
        </a:xfrm>
      </p:grpSpPr>
      <p:sp>
        <p:nvSpPr>
          <p:cNvPr id="132" name="Google Shape;132;p6"/>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VOICE OF THE BUYER · SOCIAL &amp; FORUMS</a:t>
            </a:r>
            <a:endParaRPr b="0" i="0" sz="1100" u="none" cap="none" strike="noStrike">
              <a:solidFill>
                <a:schemeClr val="dk1"/>
              </a:solidFill>
              <a:latin typeface="Calibri"/>
              <a:ea typeface="Calibri"/>
              <a:cs typeface="Calibri"/>
              <a:sym typeface="Calibri"/>
            </a:endParaRPr>
          </a:p>
        </p:txBody>
      </p:sp>
      <p:sp>
        <p:nvSpPr>
          <p:cNvPr id="134" name="Google Shape;134;p6"/>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What they're saying online</a:t>
            </a:r>
            <a:endParaRPr b="0" i="0" sz="3000" u="none" cap="none" strike="noStrike">
              <a:solidFill>
                <a:schemeClr val="dk1"/>
              </a:solidFill>
              <a:latin typeface="Calibri"/>
              <a:ea typeface="Calibri"/>
              <a:cs typeface="Calibri"/>
              <a:sym typeface="Calibri"/>
            </a:endParaRPr>
          </a:p>
        </p:txBody>
      </p:sp>
      <p:sp>
        <p:nvSpPr>
          <p:cNvPr id="135" name="Google Shape;135;p6"/>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The conversation layer — how they feel and why, not just what they search. The Brandwatch-style signal.</a:t>
            </a:r>
            <a:endParaRPr b="0" i="0" sz="1250" u="none" cap="none" strike="noStrike">
              <a:solidFill>
                <a:schemeClr val="dk1"/>
              </a:solidFill>
              <a:latin typeface="Calibri"/>
              <a:ea typeface="Calibri"/>
              <a:cs typeface="Calibri"/>
              <a:sym typeface="Calibri"/>
            </a:endParaRPr>
          </a:p>
        </p:txBody>
      </p:sp>
      <p:sp>
        <p:nvSpPr>
          <p:cNvPr id="136" name="Google Shape;136;p6"/>
          <p:cNvSpPr/>
          <p:nvPr/>
        </p:nvSpPr>
        <p:spPr>
          <a:xfrm>
            <a:off x="640080" y="1938528"/>
            <a:ext cx="73152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NET SENTIMENT · “MOVING TO / BUYING IN SPAIN”</a:t>
            </a:r>
            <a:endParaRPr b="0" i="0" sz="950" u="none" cap="none" strike="noStrike">
              <a:solidFill>
                <a:schemeClr val="dk1"/>
              </a:solidFill>
              <a:latin typeface="Calibri"/>
              <a:ea typeface="Calibri"/>
              <a:cs typeface="Calibri"/>
              <a:sym typeface="Calibri"/>
            </a:endParaRPr>
          </a:p>
        </p:txBody>
      </p:sp>
      <p:sp>
        <p:nvSpPr>
          <p:cNvPr id="137" name="Google Shape;137;p6"/>
          <p:cNvSpPr/>
          <p:nvPr/>
        </p:nvSpPr>
        <p:spPr>
          <a:xfrm>
            <a:off x="8808415" y="1938528"/>
            <a:ext cx="27432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50"/>
              <a:buFont typeface="DM Sans"/>
              <a:buNone/>
            </a:pPr>
            <a:r>
              <a:rPr b="0" i="0" lang="en-US" sz="850" u="none" cap="none" strike="noStrike">
                <a:solidFill>
                  <a:srgbClr val="6E7682"/>
                </a:solidFill>
                <a:latin typeface="DM Sans"/>
                <a:ea typeface="DM Sans"/>
                <a:cs typeface="DM Sans"/>
                <a:sym typeface="DM Sans"/>
              </a:rPr>
              <a:t>DIRECTIONAL · LAST 30D</a:t>
            </a:r>
            <a:endParaRPr b="0" i="0" sz="850" u="none" cap="none" strike="noStrike">
              <a:solidFill>
                <a:schemeClr val="dk1"/>
              </a:solidFill>
              <a:latin typeface="Calibri"/>
              <a:ea typeface="Calibri"/>
              <a:cs typeface="Calibri"/>
              <a:sym typeface="Calibri"/>
            </a:endParaRPr>
          </a:p>
        </p:txBody>
      </p:sp>
      <p:sp>
        <p:nvSpPr>
          <p:cNvPr id="138" name="Google Shape;138;p6"/>
          <p:cNvSpPr/>
          <p:nvPr/>
        </p:nvSpPr>
        <p:spPr>
          <a:xfrm>
            <a:off x="640080" y="2212848"/>
            <a:ext cx="5783114" cy="420624"/>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640080" y="2212848"/>
            <a:ext cx="578311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1000"/>
              <a:buFont typeface="DM Sans"/>
              <a:buNone/>
            </a:pPr>
            <a:r>
              <a:rPr b="1" i="0" lang="en-US" sz="1000" u="none" cap="none" strike="noStrike">
                <a:solidFill>
                  <a:srgbClr val="1E3055"/>
                </a:solidFill>
                <a:latin typeface="DM Sans"/>
                <a:ea typeface="DM Sans"/>
                <a:cs typeface="DM Sans"/>
                <a:sym typeface="DM Sans"/>
              </a:rPr>
              <a:t>POSITIVE 53%</a:t>
            </a:r>
            <a:endParaRPr b="0" i="0" sz="1000" u="none" cap="none" strike="noStrike">
              <a:solidFill>
                <a:schemeClr val="dk1"/>
              </a:solidFill>
              <a:latin typeface="Calibri"/>
              <a:ea typeface="Calibri"/>
              <a:cs typeface="Calibri"/>
              <a:sym typeface="Calibri"/>
            </a:endParaRPr>
          </a:p>
        </p:txBody>
      </p:sp>
      <p:sp>
        <p:nvSpPr>
          <p:cNvPr id="140" name="Google Shape;140;p6"/>
          <p:cNvSpPr/>
          <p:nvPr/>
        </p:nvSpPr>
        <p:spPr>
          <a:xfrm>
            <a:off x="6423194" y="2212848"/>
            <a:ext cx="3164345" cy="4206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6423194" y="2212848"/>
            <a:ext cx="3164345"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7682"/>
              </a:buClr>
              <a:buSzPts val="1000"/>
              <a:buFont typeface="DM Sans"/>
              <a:buNone/>
            </a:pPr>
            <a:r>
              <a:rPr b="1" i="0" lang="en-US" sz="1000" u="none" cap="none" strike="noStrike">
                <a:solidFill>
                  <a:srgbClr val="6E7682"/>
                </a:solidFill>
                <a:latin typeface="DM Sans"/>
                <a:ea typeface="DM Sans"/>
                <a:cs typeface="DM Sans"/>
                <a:sym typeface="DM Sans"/>
              </a:rPr>
              <a:t>NEUTRAL 29%</a:t>
            </a:r>
            <a:endParaRPr b="0" i="0" sz="1000" u="none" cap="none" strike="noStrike">
              <a:solidFill>
                <a:schemeClr val="dk1"/>
              </a:solidFill>
              <a:latin typeface="Calibri"/>
              <a:ea typeface="Calibri"/>
              <a:cs typeface="Calibri"/>
              <a:sym typeface="Calibri"/>
            </a:endParaRPr>
          </a:p>
        </p:txBody>
      </p:sp>
      <p:sp>
        <p:nvSpPr>
          <p:cNvPr id="142" name="Google Shape;142;p6"/>
          <p:cNvSpPr/>
          <p:nvPr/>
        </p:nvSpPr>
        <p:spPr>
          <a:xfrm>
            <a:off x="9587539" y="2212848"/>
            <a:ext cx="1964076" cy="420624"/>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9587539" y="2212848"/>
            <a:ext cx="1964076"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00"/>
              <a:buFont typeface="DM Sans"/>
              <a:buNone/>
            </a:pPr>
            <a:r>
              <a:rPr b="1" i="0" lang="en-US" sz="1000" u="none" cap="none" strike="noStrike">
                <a:solidFill>
                  <a:srgbClr val="FFFFFF"/>
                </a:solidFill>
                <a:latin typeface="DM Sans"/>
                <a:ea typeface="DM Sans"/>
                <a:cs typeface="DM Sans"/>
                <a:sym typeface="DM Sans"/>
              </a:rPr>
              <a:t>NEG 18%</a:t>
            </a:r>
            <a:endParaRPr b="0" i="0" sz="1000" u="none" cap="none" strike="noStrike">
              <a:solidFill>
                <a:schemeClr val="dk1"/>
              </a:solidFill>
              <a:latin typeface="Calibri"/>
              <a:ea typeface="Calibri"/>
              <a:cs typeface="Calibri"/>
              <a:sym typeface="Calibri"/>
            </a:endParaRPr>
          </a:p>
        </p:txBody>
      </p:sp>
      <p:sp>
        <p:nvSpPr>
          <p:cNvPr id="144" name="Google Shape;144;p6"/>
          <p:cNvSpPr/>
          <p:nvPr/>
        </p:nvSpPr>
        <p:spPr>
          <a:xfrm>
            <a:off x="640080" y="2761488"/>
            <a:ext cx="10911535" cy="36576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1E3055"/>
              </a:buClr>
              <a:buSzPts val="1100"/>
              <a:buFont typeface="DM Sans"/>
              <a:buNone/>
            </a:pPr>
            <a:r>
              <a:rPr b="1" i="0" lang="en-US" sz="1100" u="none" cap="none" strike="noStrike">
                <a:solidFill>
                  <a:srgbClr val="1E3055"/>
                </a:solidFill>
                <a:latin typeface="DM Sans"/>
                <a:ea typeface="DM Sans"/>
                <a:cs typeface="DM Sans"/>
                <a:sym typeface="DM Sans"/>
              </a:rPr>
              <a:t>Positive, but the affordability complaint keeps growing. </a:t>
            </a:r>
            <a:r>
              <a:rPr b="0" i="0" lang="en-US" sz="1100" u="none" cap="none" strike="noStrike">
                <a:solidFill>
                  <a:srgbClr val="3A3A3A"/>
                </a:solidFill>
                <a:latin typeface="DM Sans"/>
                <a:ea typeface="DM Sans"/>
                <a:cs typeface="DM Sans"/>
                <a:sym typeface="DM Sans"/>
              </a:rPr>
              <a:t>Lifestyle, weather and healthcare still drive the warmth; price and “nothing is available” now drive as much negativity as bureaucracy does.</a:t>
            </a:r>
            <a:endParaRPr b="0" i="0" sz="1100" u="none" cap="none" strike="noStrike">
              <a:solidFill>
                <a:schemeClr val="dk1"/>
              </a:solidFill>
              <a:latin typeface="Calibri"/>
              <a:ea typeface="Calibri"/>
              <a:cs typeface="Calibri"/>
              <a:sym typeface="Calibri"/>
            </a:endParaRPr>
          </a:p>
        </p:txBody>
      </p:sp>
      <p:sp>
        <p:nvSpPr>
          <p:cNvPr id="145" name="Google Shape;145;p6"/>
          <p:cNvSpPr/>
          <p:nvPr/>
        </p:nvSpPr>
        <p:spPr>
          <a:xfrm>
            <a:off x="640080" y="3200400"/>
            <a:ext cx="52578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TALKED ABOUT MOST</a:t>
            </a:r>
            <a:endParaRPr b="0" i="0" sz="950" u="none" cap="none" strike="noStrike">
              <a:solidFill>
                <a:schemeClr val="dk1"/>
              </a:solidFill>
              <a:latin typeface="Calibri"/>
              <a:ea typeface="Calibri"/>
              <a:cs typeface="Calibri"/>
              <a:sym typeface="Calibri"/>
            </a:endParaRPr>
          </a:p>
        </p:txBody>
      </p:sp>
      <p:sp>
        <p:nvSpPr>
          <p:cNvPr id="146" name="Google Shape;146;p6"/>
          <p:cNvSpPr/>
          <p:nvPr/>
        </p:nvSpPr>
        <p:spPr>
          <a:xfrm>
            <a:off x="640080" y="3493008"/>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000"/>
              <a:buFont typeface="DM Sans"/>
              <a:buNone/>
            </a:pPr>
            <a:r>
              <a:rPr b="1" i="0" lang="en-US" sz="1000" u="none" cap="none" strike="noStrike">
                <a:solidFill>
                  <a:srgbClr val="CB9B2B"/>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47" name="Google Shape;147;p6"/>
          <p:cNvSpPr/>
          <p:nvPr/>
        </p:nvSpPr>
        <p:spPr>
          <a:xfrm>
            <a:off x="950976" y="3493008"/>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Lifestyle, weather, healthcare</a:t>
            </a:r>
            <a:endParaRPr b="0" i="0" sz="1050" u="none" cap="none" strike="noStrike">
              <a:solidFill>
                <a:schemeClr val="dk1"/>
              </a:solidFill>
              <a:latin typeface="Calibri"/>
              <a:ea typeface="Calibri"/>
              <a:cs typeface="Calibri"/>
              <a:sym typeface="Calibri"/>
            </a:endParaRPr>
          </a:p>
        </p:txBody>
      </p:sp>
      <p:sp>
        <p:nvSpPr>
          <p:cNvPr id="148" name="Google Shape;148;p6"/>
          <p:cNvSpPr/>
          <p:nvPr/>
        </p:nvSpPr>
        <p:spPr>
          <a:xfrm>
            <a:off x="3840480" y="3493008"/>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the warm pull</a:t>
            </a:r>
            <a:endParaRPr b="0" i="0" sz="900" u="none" cap="none" strike="noStrike">
              <a:solidFill>
                <a:schemeClr val="dk1"/>
              </a:solidFill>
              <a:latin typeface="Calibri"/>
              <a:ea typeface="Calibri"/>
              <a:cs typeface="Calibri"/>
              <a:sym typeface="Calibri"/>
            </a:endParaRPr>
          </a:p>
        </p:txBody>
      </p:sp>
      <p:sp>
        <p:nvSpPr>
          <p:cNvPr id="149" name="Google Shape;149;p6"/>
          <p:cNvSpPr/>
          <p:nvPr/>
        </p:nvSpPr>
        <p:spPr>
          <a:xfrm>
            <a:off x="640080" y="3803904"/>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000"/>
              <a:buFont typeface="DM Sans"/>
              <a:buNone/>
            </a:pPr>
            <a:r>
              <a:rPr b="1" i="0" lang="en-US" sz="1000" u="none" cap="none" strike="noStrike">
                <a:solidFill>
                  <a:srgbClr val="CB9B2B"/>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50" name="Google Shape;150;p6"/>
          <p:cNvSpPr/>
          <p:nvPr/>
        </p:nvSpPr>
        <p:spPr>
          <a:xfrm>
            <a:off x="950976" y="3803904"/>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Tax &amp; exit planning (NL/DE/FR)</a:t>
            </a:r>
            <a:endParaRPr b="0" i="0" sz="1050" u="none" cap="none" strike="noStrike">
              <a:solidFill>
                <a:schemeClr val="dk1"/>
              </a:solidFill>
              <a:latin typeface="Calibri"/>
              <a:ea typeface="Calibri"/>
              <a:cs typeface="Calibri"/>
              <a:sym typeface="Calibri"/>
            </a:endParaRPr>
          </a:p>
        </p:txBody>
      </p:sp>
      <p:sp>
        <p:nvSpPr>
          <p:cNvPr id="151" name="Google Shape;151;p6"/>
          <p:cNvSpPr/>
          <p:nvPr/>
        </p:nvSpPr>
        <p:spPr>
          <a:xfrm>
            <a:off x="3840480" y="3803904"/>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now the #1 driver</a:t>
            </a:r>
            <a:endParaRPr b="0" i="0" sz="900" u="none" cap="none" strike="noStrike">
              <a:solidFill>
                <a:schemeClr val="dk1"/>
              </a:solidFill>
              <a:latin typeface="Calibri"/>
              <a:ea typeface="Calibri"/>
              <a:cs typeface="Calibri"/>
              <a:sym typeface="Calibri"/>
            </a:endParaRPr>
          </a:p>
        </p:txBody>
      </p:sp>
      <p:sp>
        <p:nvSpPr>
          <p:cNvPr id="152" name="Google Shape;152;p6"/>
          <p:cNvSpPr/>
          <p:nvPr/>
        </p:nvSpPr>
        <p:spPr>
          <a:xfrm>
            <a:off x="640080" y="4114800"/>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1000"/>
              <a:buFont typeface="DM Sans"/>
              <a:buNone/>
            </a:pPr>
            <a:r>
              <a:rPr b="1" i="0" lang="en-US" sz="1000" u="none" cap="none" strike="noStrike">
                <a:solidFill>
                  <a:srgbClr val="CB9B2B"/>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53" name="Google Shape;153;p6"/>
          <p:cNvSpPr/>
          <p:nvPr/>
        </p:nvSpPr>
        <p:spPr>
          <a:xfrm>
            <a:off x="950976" y="4114800"/>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Cost of living vs home</a:t>
            </a:r>
            <a:endParaRPr b="0" i="0" sz="1050" u="none" cap="none" strike="noStrike">
              <a:solidFill>
                <a:schemeClr val="dk1"/>
              </a:solidFill>
              <a:latin typeface="Calibri"/>
              <a:ea typeface="Calibri"/>
              <a:cs typeface="Calibri"/>
              <a:sym typeface="Calibri"/>
            </a:endParaRPr>
          </a:p>
        </p:txBody>
      </p:sp>
      <p:sp>
        <p:nvSpPr>
          <p:cNvPr id="154" name="Google Shape;154;p6"/>
          <p:cNvSpPr/>
          <p:nvPr/>
        </p:nvSpPr>
        <p:spPr>
          <a:xfrm>
            <a:off x="3840480" y="4114800"/>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value</a:t>
            </a:r>
            <a:endParaRPr b="0" i="0" sz="900" u="none" cap="none" strike="noStrike">
              <a:solidFill>
                <a:schemeClr val="dk1"/>
              </a:solidFill>
              <a:latin typeface="Calibri"/>
              <a:ea typeface="Calibri"/>
              <a:cs typeface="Calibri"/>
              <a:sym typeface="Calibri"/>
            </a:endParaRPr>
          </a:p>
        </p:txBody>
      </p:sp>
      <p:sp>
        <p:nvSpPr>
          <p:cNvPr id="155" name="Google Shape;155;p6"/>
          <p:cNvSpPr/>
          <p:nvPr/>
        </p:nvSpPr>
        <p:spPr>
          <a:xfrm>
            <a:off x="640080" y="4425696"/>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1000"/>
              <a:buFont typeface="DM Sans"/>
              <a:buNone/>
            </a:pPr>
            <a:r>
              <a:rPr b="1" i="0" lang="en-US" sz="1000" u="none" cap="none" strike="noStrike">
                <a:solidFill>
                  <a:srgbClr val="1E3055"/>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56" name="Google Shape;156;p6"/>
          <p:cNvSpPr/>
          <p:nvPr/>
        </p:nvSpPr>
        <p:spPr>
          <a:xfrm>
            <a:off x="950976" y="4425696"/>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“Nothing is available” / supply</a:t>
            </a:r>
            <a:endParaRPr b="0" i="0" sz="1050" u="none" cap="none" strike="noStrike">
              <a:solidFill>
                <a:schemeClr val="dk1"/>
              </a:solidFill>
              <a:latin typeface="Calibri"/>
              <a:ea typeface="Calibri"/>
              <a:cs typeface="Calibri"/>
              <a:sym typeface="Calibri"/>
            </a:endParaRPr>
          </a:p>
        </p:txBody>
      </p:sp>
      <p:sp>
        <p:nvSpPr>
          <p:cNvPr id="157" name="Google Shape;157;p6"/>
          <p:cNvSpPr/>
          <p:nvPr/>
        </p:nvSpPr>
        <p:spPr>
          <a:xfrm>
            <a:off x="3840480" y="4425696"/>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new this month</a:t>
            </a:r>
            <a:endParaRPr b="0" i="0" sz="900" u="none" cap="none" strike="noStrike">
              <a:solidFill>
                <a:schemeClr val="dk1"/>
              </a:solidFill>
              <a:latin typeface="Calibri"/>
              <a:ea typeface="Calibri"/>
              <a:cs typeface="Calibri"/>
              <a:sym typeface="Calibri"/>
            </a:endParaRPr>
          </a:p>
        </p:txBody>
      </p:sp>
      <p:sp>
        <p:nvSpPr>
          <p:cNvPr id="158" name="Google Shape;158;p6"/>
          <p:cNvSpPr/>
          <p:nvPr/>
        </p:nvSpPr>
        <p:spPr>
          <a:xfrm>
            <a:off x="640080" y="4736592"/>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1000"/>
              <a:buFont typeface="DM Sans"/>
              <a:buNone/>
            </a:pPr>
            <a:r>
              <a:rPr b="1" i="0" lang="en-US" sz="1000" u="none" cap="none" strike="noStrike">
                <a:solidFill>
                  <a:srgbClr val="1E3055"/>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59" name="Google Shape;159;p6"/>
          <p:cNvSpPr/>
          <p:nvPr/>
        </p:nvSpPr>
        <p:spPr>
          <a:xfrm>
            <a:off x="950976" y="4736592"/>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“Is Spain getting too expensive?”</a:t>
            </a:r>
            <a:endParaRPr b="0" i="0" sz="1050" u="none" cap="none" strike="noStrike">
              <a:solidFill>
                <a:schemeClr val="dk1"/>
              </a:solidFill>
              <a:latin typeface="Calibri"/>
              <a:ea typeface="Calibri"/>
              <a:cs typeface="Calibri"/>
              <a:sym typeface="Calibri"/>
            </a:endParaRPr>
          </a:p>
        </p:txBody>
      </p:sp>
      <p:sp>
        <p:nvSpPr>
          <p:cNvPr id="160" name="Google Shape;160;p6"/>
          <p:cNvSpPr/>
          <p:nvPr/>
        </p:nvSpPr>
        <p:spPr>
          <a:xfrm>
            <a:off x="3840480" y="4736592"/>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growing</a:t>
            </a:r>
            <a:endParaRPr b="0" i="0" sz="900" u="none" cap="none" strike="noStrike">
              <a:solidFill>
                <a:schemeClr val="dk1"/>
              </a:solidFill>
              <a:latin typeface="Calibri"/>
              <a:ea typeface="Calibri"/>
              <a:cs typeface="Calibri"/>
              <a:sym typeface="Calibri"/>
            </a:endParaRPr>
          </a:p>
        </p:txBody>
      </p:sp>
      <p:sp>
        <p:nvSpPr>
          <p:cNvPr id="161" name="Google Shape;161;p6"/>
          <p:cNvSpPr/>
          <p:nvPr/>
        </p:nvSpPr>
        <p:spPr>
          <a:xfrm>
            <a:off x="640080" y="5047488"/>
            <a:ext cx="256032"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1000"/>
              <a:buFont typeface="DM Sans"/>
              <a:buNone/>
            </a:pPr>
            <a:r>
              <a:rPr b="1" i="0" lang="en-US" sz="1000" u="none" cap="none" strike="noStrike">
                <a:solidFill>
                  <a:srgbClr val="1E3055"/>
                </a:solidFill>
                <a:latin typeface="DM Sans"/>
                <a:ea typeface="DM Sans"/>
                <a:cs typeface="DM Sans"/>
                <a:sym typeface="DM Sans"/>
              </a:rPr>
              <a:t>▼</a:t>
            </a:r>
            <a:endParaRPr b="0" i="0" sz="1000" u="none" cap="none" strike="noStrike">
              <a:solidFill>
                <a:schemeClr val="dk1"/>
              </a:solidFill>
              <a:latin typeface="Calibri"/>
              <a:ea typeface="Calibri"/>
              <a:cs typeface="Calibri"/>
              <a:sym typeface="Calibri"/>
            </a:endParaRPr>
          </a:p>
        </p:txBody>
      </p:sp>
      <p:sp>
        <p:nvSpPr>
          <p:cNvPr id="162" name="Google Shape;162;p6"/>
          <p:cNvSpPr/>
          <p:nvPr/>
        </p:nvSpPr>
        <p:spPr>
          <a:xfrm>
            <a:off x="950976" y="5047488"/>
            <a:ext cx="32004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0" i="0" lang="en-US" sz="1050" u="none" cap="none" strike="noStrike">
                <a:solidFill>
                  <a:srgbClr val="1E3055"/>
                </a:solidFill>
                <a:latin typeface="DM Sans"/>
                <a:ea typeface="DM Sans"/>
                <a:cs typeface="DM Sans"/>
                <a:sym typeface="DM Sans"/>
              </a:rPr>
              <a:t>Bureaucracy, NIE, visa &amp; 90/180</a:t>
            </a:r>
            <a:endParaRPr b="0" i="0" sz="1050" u="none" cap="none" strike="noStrike">
              <a:solidFill>
                <a:schemeClr val="dk1"/>
              </a:solidFill>
              <a:latin typeface="Calibri"/>
              <a:ea typeface="Calibri"/>
              <a:cs typeface="Calibri"/>
              <a:sym typeface="Calibri"/>
            </a:endParaRPr>
          </a:p>
        </p:txBody>
      </p:sp>
      <p:sp>
        <p:nvSpPr>
          <p:cNvPr id="163" name="Google Shape;163;p6"/>
          <p:cNvSpPr/>
          <p:nvPr/>
        </p:nvSpPr>
        <p:spPr>
          <a:xfrm>
            <a:off x="3840480" y="5047488"/>
            <a:ext cx="2057400" cy="25603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900"/>
              <a:buFont typeface="DM Sans"/>
              <a:buNone/>
            </a:pPr>
            <a:r>
              <a:rPr b="0" i="0" lang="en-US" sz="900" u="none" cap="none" strike="noStrike">
                <a:solidFill>
                  <a:srgbClr val="6E7682"/>
                </a:solidFill>
                <a:latin typeface="DM Sans"/>
                <a:ea typeface="DM Sans"/>
                <a:cs typeface="DM Sans"/>
                <a:sym typeface="DM Sans"/>
              </a:rPr>
              <a:t>persistent friction</a:t>
            </a:r>
            <a:endParaRPr b="0" i="0" sz="900" u="none" cap="none" strike="noStrike">
              <a:solidFill>
                <a:schemeClr val="dk1"/>
              </a:solidFill>
              <a:latin typeface="Calibri"/>
              <a:ea typeface="Calibri"/>
              <a:cs typeface="Calibri"/>
              <a:sym typeface="Calibri"/>
            </a:endParaRPr>
          </a:p>
        </p:txBody>
      </p:sp>
      <p:sp>
        <p:nvSpPr>
          <p:cNvPr id="164" name="Google Shape;164;p6"/>
          <p:cNvSpPr/>
          <p:nvPr/>
        </p:nvSpPr>
        <p:spPr>
          <a:xfrm>
            <a:off x="6309360" y="3200400"/>
            <a:ext cx="5242255"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GET AHEAD OF THESE</a:t>
            </a:r>
            <a:endParaRPr b="0" i="0" sz="950" u="none" cap="none" strike="noStrike">
              <a:solidFill>
                <a:schemeClr val="dk1"/>
              </a:solidFill>
              <a:latin typeface="Calibri"/>
              <a:ea typeface="Calibri"/>
              <a:cs typeface="Calibri"/>
              <a:sym typeface="Calibri"/>
            </a:endParaRPr>
          </a:p>
        </p:txBody>
      </p:sp>
      <p:sp>
        <p:nvSpPr>
          <p:cNvPr id="165" name="Google Shape;165;p6"/>
          <p:cNvSpPr/>
          <p:nvPr/>
        </p:nvSpPr>
        <p:spPr>
          <a:xfrm>
            <a:off x="6309360" y="3493008"/>
            <a:ext cx="5242255"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SUPPLY ANXIETY · NEW</a:t>
            </a:r>
            <a:endParaRPr b="0" i="0" sz="800" u="none" cap="none" strike="noStrike">
              <a:solidFill>
                <a:schemeClr val="dk1"/>
              </a:solidFill>
              <a:latin typeface="Calibri"/>
              <a:ea typeface="Calibri"/>
              <a:cs typeface="Calibri"/>
              <a:sym typeface="Calibri"/>
            </a:endParaRPr>
          </a:p>
        </p:txBody>
      </p:sp>
      <p:sp>
        <p:nvSpPr>
          <p:cNvPr id="166" name="Google Shape;166;p6"/>
          <p:cNvSpPr/>
          <p:nvPr/>
        </p:nvSpPr>
        <p:spPr>
          <a:xfrm>
            <a:off x="6309360" y="3657600"/>
            <a:ext cx="5242255" cy="31089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Turn it into your advantage: BBVA sees an 885,000-home deficit by 2027. Show them dated, deliverable stock.</a:t>
            </a:r>
            <a:endParaRPr b="0" i="0" sz="1000" u="none" cap="none" strike="noStrike">
              <a:solidFill>
                <a:schemeClr val="dk1"/>
              </a:solidFill>
              <a:latin typeface="Calibri"/>
              <a:ea typeface="Calibri"/>
              <a:cs typeface="Calibri"/>
              <a:sym typeface="Calibri"/>
            </a:endParaRPr>
          </a:p>
        </p:txBody>
      </p:sp>
      <p:sp>
        <p:nvSpPr>
          <p:cNvPr id="167" name="Google Shape;167;p6"/>
          <p:cNvSpPr/>
          <p:nvPr/>
        </p:nvSpPr>
        <p:spPr>
          <a:xfrm>
            <a:off x="6309360" y="3950208"/>
            <a:ext cx="5242255"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PRICE PUSHBACK</a:t>
            </a:r>
            <a:endParaRPr b="0" i="0" sz="800" u="none" cap="none" strike="noStrike">
              <a:solidFill>
                <a:schemeClr val="dk1"/>
              </a:solidFill>
              <a:latin typeface="Calibri"/>
              <a:ea typeface="Calibri"/>
              <a:cs typeface="Calibri"/>
              <a:sym typeface="Calibri"/>
            </a:endParaRPr>
          </a:p>
        </p:txBody>
      </p:sp>
      <p:sp>
        <p:nvSpPr>
          <p:cNvPr id="168" name="Google Shape;168;p6"/>
          <p:cNvSpPr/>
          <p:nvPr/>
        </p:nvSpPr>
        <p:spPr>
          <a:xfrm>
            <a:off x="6309360" y="4114800"/>
            <a:ext cx="5242255" cy="31089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Answer with the arithmetic: Murcia +28.8% vs +15.6% nationally, from a far lower base. Waiting costs money.</a:t>
            </a:r>
            <a:endParaRPr b="0" i="0" sz="1000" u="none" cap="none" strike="noStrike">
              <a:solidFill>
                <a:schemeClr val="dk1"/>
              </a:solidFill>
              <a:latin typeface="Calibri"/>
              <a:ea typeface="Calibri"/>
              <a:cs typeface="Calibri"/>
              <a:sym typeface="Calibri"/>
            </a:endParaRPr>
          </a:p>
        </p:txBody>
      </p:sp>
      <p:sp>
        <p:nvSpPr>
          <p:cNvPr id="169" name="Google Shape;169;p6"/>
          <p:cNvSpPr/>
          <p:nvPr/>
        </p:nvSpPr>
        <p:spPr>
          <a:xfrm>
            <a:off x="6309360" y="4407408"/>
            <a:ext cx="5242255"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TAX WORRY</a:t>
            </a:r>
            <a:endParaRPr b="0" i="0" sz="800" u="none" cap="none" strike="noStrike">
              <a:solidFill>
                <a:schemeClr val="dk1"/>
              </a:solidFill>
              <a:latin typeface="Calibri"/>
              <a:ea typeface="Calibri"/>
              <a:cs typeface="Calibri"/>
              <a:sym typeface="Calibri"/>
            </a:endParaRPr>
          </a:p>
        </p:txBody>
      </p:sp>
      <p:sp>
        <p:nvSpPr>
          <p:cNvPr id="170" name="Google Shape;170;p6"/>
          <p:cNvSpPr/>
          <p:nvPr/>
        </p:nvSpPr>
        <p:spPr>
          <a:xfrm>
            <a:off x="6309360" y="4572000"/>
            <a:ext cx="5242255" cy="31089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Reassure: the 100% non-EU tax is still not law, and never applied to EU buyers or to new-build.</a:t>
            </a:r>
            <a:endParaRPr b="0" i="0" sz="1000" u="none" cap="none" strike="noStrike">
              <a:solidFill>
                <a:schemeClr val="dk1"/>
              </a:solidFill>
              <a:latin typeface="Calibri"/>
              <a:ea typeface="Calibri"/>
              <a:cs typeface="Calibri"/>
              <a:sym typeface="Calibri"/>
            </a:endParaRPr>
          </a:p>
        </p:txBody>
      </p:sp>
      <p:sp>
        <p:nvSpPr>
          <p:cNvPr id="171" name="Google Shape;171;p6"/>
          <p:cNvSpPr/>
          <p:nvPr/>
        </p:nvSpPr>
        <p:spPr>
          <a:xfrm>
            <a:off x="6309360" y="4864608"/>
            <a:ext cx="5242255"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BUREAUCRACY FEAR</a:t>
            </a:r>
            <a:endParaRPr b="0" i="0" sz="800" u="none" cap="none" strike="noStrike">
              <a:solidFill>
                <a:schemeClr val="dk1"/>
              </a:solidFill>
              <a:latin typeface="Calibri"/>
              <a:ea typeface="Calibri"/>
              <a:cs typeface="Calibri"/>
              <a:sym typeface="Calibri"/>
            </a:endParaRPr>
          </a:p>
        </p:txBody>
      </p:sp>
      <p:sp>
        <p:nvSpPr>
          <p:cNvPr id="172" name="Google Shape;172;p6"/>
          <p:cNvSpPr/>
          <p:nvPr/>
        </p:nvSpPr>
        <p:spPr>
          <a:xfrm>
            <a:off x="6309360" y="5029200"/>
            <a:ext cx="5242255" cy="31089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Lead with concierge, legal &amp; after-sales — “we handle the paperwork.”</a:t>
            </a:r>
            <a:endParaRPr b="0" i="0" sz="1000" u="none" cap="none" strike="noStrike">
              <a:solidFill>
                <a:schemeClr val="dk1"/>
              </a:solidFill>
              <a:latin typeface="Calibri"/>
              <a:ea typeface="Calibri"/>
              <a:cs typeface="Calibri"/>
              <a:sym typeface="Calibri"/>
            </a:endParaRPr>
          </a:p>
        </p:txBody>
      </p:sp>
      <p:sp>
        <p:nvSpPr>
          <p:cNvPr id="173" name="Google Shape;173;p6"/>
          <p:cNvSpPr/>
          <p:nvPr/>
        </p:nvSpPr>
        <p:spPr>
          <a:xfrm>
            <a:off x="640080" y="5394960"/>
            <a:ext cx="10911535" cy="566928"/>
          </a:xfrm>
          <a:prstGeom prst="rect">
            <a:avLst/>
          </a:prstGeom>
          <a:solidFill>
            <a:srgbClr val="F4F6F9"/>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p:nvPr/>
        </p:nvSpPr>
        <p:spPr>
          <a:xfrm>
            <a:off x="841248" y="5394960"/>
            <a:ext cx="10509199" cy="566928"/>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WHERE THE HEAT IS   </a:t>
            </a:r>
            <a:r>
              <a:rPr b="0" i="0" lang="en-US" sz="1050" u="none" cap="none" strike="noStrike">
                <a:solidFill>
                  <a:srgbClr val="1E3055"/>
                </a:solidFill>
                <a:latin typeface="DM Sans"/>
                <a:ea typeface="DM Sans"/>
                <a:cs typeface="DM Sans"/>
                <a:sym typeface="DM Sans"/>
              </a:rPr>
              <a:t>The backlash concentrates in the Balearics and saturated cities — where foreign buyers now take 32.27% of sales — and targets short-term rentals, not Costa Cálida lifestyle buyers. Murcia stays calm and welcoming.</a:t>
            </a:r>
            <a:endParaRPr b="0" i="0" sz="1050" u="none" cap="none" strike="noStrike">
              <a:solidFill>
                <a:schemeClr val="dk1"/>
              </a:solidFill>
              <a:latin typeface="Calibri"/>
              <a:ea typeface="Calibri"/>
              <a:cs typeface="Calibri"/>
              <a:sym typeface="Calibri"/>
            </a:endParaRPr>
          </a:p>
        </p:txBody>
      </p:sp>
      <p:sp>
        <p:nvSpPr>
          <p:cNvPr id="175" name="Google Shape;175;p6"/>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176" name="Google Shape;176;p6"/>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04</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1" name="Shape 181"/>
        <p:cNvGrpSpPr/>
        <p:nvPr/>
      </p:nvGrpSpPr>
      <p:grpSpPr>
        <a:xfrm>
          <a:off x="0" y="0"/>
          <a:ext cx="0" cy="0"/>
          <a:chOff x="0" y="0"/>
          <a:chExt cx="0" cy="0"/>
        </a:xfrm>
      </p:grpSpPr>
      <p:sp>
        <p:nvSpPr>
          <p:cNvPr id="182" name="Google Shape;182;p7"/>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7"/>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PRESSURE MONITOR · LIVE</a:t>
            </a:r>
            <a:endParaRPr b="0" i="0" sz="1100" u="none" cap="none" strike="noStrike">
              <a:solidFill>
                <a:schemeClr val="dk1"/>
              </a:solidFill>
              <a:latin typeface="Calibri"/>
              <a:ea typeface="Calibri"/>
              <a:cs typeface="Calibri"/>
              <a:sym typeface="Calibri"/>
            </a:endParaRPr>
          </a:p>
        </p:txBody>
      </p:sp>
      <p:sp>
        <p:nvSpPr>
          <p:cNvPr id="184" name="Google Shape;184;p7"/>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The instability signal</a:t>
            </a:r>
            <a:endParaRPr b="0" i="0" sz="3000" u="none" cap="none" strike="noStrike">
              <a:solidFill>
                <a:schemeClr val="dk1"/>
              </a:solidFill>
              <a:latin typeface="Calibri"/>
              <a:ea typeface="Calibri"/>
              <a:cs typeface="Calibri"/>
              <a:sym typeface="Calibri"/>
            </a:endParaRPr>
          </a:p>
        </p:txBody>
      </p:sp>
      <p:sp>
        <p:nvSpPr>
          <p:cNvPr id="185" name="Google Shape;185;p7"/>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Pressure at home is the leading indicator of who looks abroad — and in 2026 it's converting within quarters, not years.</a:t>
            </a:r>
            <a:endParaRPr b="0" i="0" sz="1250" u="none" cap="none" strike="noStrike">
              <a:solidFill>
                <a:schemeClr val="dk1"/>
              </a:solidFill>
              <a:latin typeface="Calibri"/>
              <a:ea typeface="Calibri"/>
              <a:cs typeface="Calibri"/>
              <a:sym typeface="Calibri"/>
            </a:endParaRPr>
          </a:p>
        </p:txBody>
      </p:sp>
      <p:sp>
        <p:nvSpPr>
          <p:cNvPr id="186" name="Google Shape;186;p7"/>
          <p:cNvSpPr/>
          <p:nvPr/>
        </p:nvSpPr>
        <p:spPr>
          <a:xfrm>
            <a:off x="640080" y="1920240"/>
            <a:ext cx="10911535" cy="502920"/>
          </a:xfrm>
          <a:prstGeom prst="rect">
            <a:avLst/>
          </a:prstGeom>
          <a:solidFill>
            <a:srgbClr val="F4F6F9"/>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7"/>
          <p:cNvSpPr/>
          <p:nvPr/>
        </p:nvSpPr>
        <p:spPr>
          <a:xfrm>
            <a:off x="841248" y="1920240"/>
            <a:ext cx="10509199" cy="5029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EUROZONE-WIDE   </a:t>
            </a:r>
            <a:r>
              <a:rPr b="0" i="0" lang="en-US" sz="1050" u="none" cap="none" strike="noStrike">
                <a:solidFill>
                  <a:srgbClr val="1E3055"/>
                </a:solidFill>
                <a:latin typeface="DM Sans"/>
                <a:ea typeface="DM Sans"/>
                <a:cs typeface="DM Sans"/>
                <a:sym typeface="DM Sans"/>
              </a:rPr>
              <a:t>BBVA expects Spanish prices +12% this year and +5.7% next, with the accumulated housing deficit reaching 885,000 homes by 2027. Buying at home is getting harder everywhere — and Spanish stock is getting scarcer. (BBVA Research, 15 Aug)</a:t>
            </a:r>
            <a:endParaRPr b="0" i="0" sz="1050" u="none" cap="none" strike="noStrike">
              <a:solidFill>
                <a:schemeClr val="dk1"/>
              </a:solidFill>
              <a:latin typeface="Calibri"/>
              <a:ea typeface="Calibri"/>
              <a:cs typeface="Calibri"/>
              <a:sym typeface="Calibri"/>
            </a:endParaRPr>
          </a:p>
        </p:txBody>
      </p:sp>
      <p:sp>
        <p:nvSpPr>
          <p:cNvPr id="188" name="Google Shape;188;p7"/>
          <p:cNvSpPr/>
          <p:nvPr/>
        </p:nvSpPr>
        <p:spPr>
          <a:xfrm>
            <a:off x="640080" y="2770632"/>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500"/>
              <a:buFont typeface="Playfair Display"/>
              <a:buNone/>
            </a:pPr>
            <a:r>
              <a:rPr b="1" i="1" lang="en-US" sz="1500" u="none" cap="none" strike="noStrike">
                <a:solidFill>
                  <a:srgbClr val="1E3055"/>
                </a:solidFill>
                <a:latin typeface="Playfair Display"/>
                <a:ea typeface="Playfair Display"/>
                <a:cs typeface="Playfair Display"/>
                <a:sym typeface="Playfair Display"/>
              </a:rPr>
              <a:t>Netherlands</a:t>
            </a:r>
            <a:endParaRPr b="0" i="0" sz="1500" u="none" cap="none" strike="noStrike">
              <a:solidFill>
                <a:schemeClr val="dk1"/>
              </a:solidFill>
              <a:latin typeface="Calibri"/>
              <a:ea typeface="Calibri"/>
              <a:cs typeface="Calibri"/>
              <a:sym typeface="Calibri"/>
            </a:endParaRPr>
          </a:p>
        </p:txBody>
      </p:sp>
      <p:sp>
        <p:nvSpPr>
          <p:cNvPr id="189" name="Google Shape;189;p7"/>
          <p:cNvSpPr/>
          <p:nvPr/>
        </p:nvSpPr>
        <p:spPr>
          <a:xfrm>
            <a:off x="2880360" y="2697480"/>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POL</a:t>
            </a:r>
            <a:endParaRPr b="0" i="0" sz="800" u="none" cap="none" strike="noStrike">
              <a:solidFill>
                <a:schemeClr val="dk1"/>
              </a:solidFill>
              <a:latin typeface="Calibri"/>
              <a:ea typeface="Calibri"/>
              <a:cs typeface="Calibri"/>
              <a:sym typeface="Calibri"/>
            </a:endParaRPr>
          </a:p>
        </p:txBody>
      </p:sp>
      <p:sp>
        <p:nvSpPr>
          <p:cNvPr id="190" name="Google Shape;190;p7"/>
          <p:cNvSpPr/>
          <p:nvPr/>
        </p:nvSpPr>
        <p:spPr>
          <a:xfrm>
            <a:off x="3337560" y="2715768"/>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
          <p:cNvSpPr/>
          <p:nvPr/>
        </p:nvSpPr>
        <p:spPr>
          <a:xfrm>
            <a:off x="3520440" y="2715768"/>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7"/>
          <p:cNvSpPr/>
          <p:nvPr/>
        </p:nvSpPr>
        <p:spPr>
          <a:xfrm>
            <a:off x="3703320" y="2715768"/>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
          <p:cNvSpPr/>
          <p:nvPr/>
        </p:nvSpPr>
        <p:spPr>
          <a:xfrm>
            <a:off x="3886200" y="2715768"/>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7"/>
          <p:cNvSpPr/>
          <p:nvPr/>
        </p:nvSpPr>
        <p:spPr>
          <a:xfrm>
            <a:off x="2880360" y="2971800"/>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ECON</a:t>
            </a:r>
            <a:endParaRPr b="0" i="0" sz="800" u="none" cap="none" strike="noStrike">
              <a:solidFill>
                <a:schemeClr val="dk1"/>
              </a:solidFill>
              <a:latin typeface="Calibri"/>
              <a:ea typeface="Calibri"/>
              <a:cs typeface="Calibri"/>
              <a:sym typeface="Calibri"/>
            </a:endParaRPr>
          </a:p>
        </p:txBody>
      </p:sp>
      <p:sp>
        <p:nvSpPr>
          <p:cNvPr id="195" name="Google Shape;195;p7"/>
          <p:cNvSpPr/>
          <p:nvPr/>
        </p:nvSpPr>
        <p:spPr>
          <a:xfrm>
            <a:off x="3337560" y="2990088"/>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
          <p:cNvSpPr/>
          <p:nvPr/>
        </p:nvSpPr>
        <p:spPr>
          <a:xfrm>
            <a:off x="3520440" y="2990088"/>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
          <p:cNvSpPr/>
          <p:nvPr/>
        </p:nvSpPr>
        <p:spPr>
          <a:xfrm>
            <a:off x="3703320" y="2990088"/>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
          <p:cNvSpPr/>
          <p:nvPr/>
        </p:nvSpPr>
        <p:spPr>
          <a:xfrm>
            <a:off x="3886200" y="2990088"/>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
          <p:cNvSpPr/>
          <p:nvPr/>
        </p:nvSpPr>
        <p:spPr>
          <a:xfrm>
            <a:off x="4754880" y="2651760"/>
            <a:ext cx="4937760" cy="71323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Purchases in Spain +12% in H1 and within 15 transactions of the British in Q2. Box 3 now deems a 6.04% return taxed at 36% — about 2.18% a year on property held at home.</a:t>
            </a:r>
            <a:endParaRPr b="0" i="0" sz="950" u="none" cap="none" strike="noStrike">
              <a:solidFill>
                <a:schemeClr val="dk1"/>
              </a:solidFill>
              <a:latin typeface="Calibri"/>
              <a:ea typeface="Calibri"/>
              <a:cs typeface="Calibri"/>
              <a:sym typeface="Calibri"/>
            </a:endParaRPr>
          </a:p>
        </p:txBody>
      </p:sp>
      <p:sp>
        <p:nvSpPr>
          <p:cNvPr id="200" name="Google Shape;200;p7"/>
          <p:cNvSpPr/>
          <p:nvPr/>
        </p:nvSpPr>
        <p:spPr>
          <a:xfrm>
            <a:off x="9921240" y="2862072"/>
            <a:ext cx="952805"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p:nvPr/>
        </p:nvSpPr>
        <p:spPr>
          <a:xfrm>
            <a:off x="9921240" y="2862072"/>
            <a:ext cx="952805"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DOUBLE DOWN</a:t>
            </a:r>
            <a:endParaRPr b="0" i="0" sz="800" u="none" cap="none" strike="noStrike">
              <a:solidFill>
                <a:schemeClr val="dk1"/>
              </a:solidFill>
              <a:latin typeface="Calibri"/>
              <a:ea typeface="Calibri"/>
              <a:cs typeface="Calibri"/>
              <a:sym typeface="Calibri"/>
            </a:endParaRPr>
          </a:p>
        </p:txBody>
      </p:sp>
      <p:cxnSp>
        <p:nvCxnSpPr>
          <p:cNvPr id="202" name="Google Shape;202;p7"/>
          <p:cNvCxnSpPr/>
          <p:nvPr/>
        </p:nvCxnSpPr>
        <p:spPr>
          <a:xfrm>
            <a:off x="640080" y="3392424"/>
            <a:ext cx="10911535" cy="0"/>
          </a:xfrm>
          <a:prstGeom prst="straightConnector1">
            <a:avLst/>
          </a:prstGeom>
          <a:noFill/>
          <a:ln cap="flat" cmpd="sng" w="9525">
            <a:solidFill>
              <a:srgbClr val="DBE0E8"/>
            </a:solidFill>
            <a:prstDash val="solid"/>
            <a:round/>
            <a:headEnd len="sm" w="sm" type="none"/>
            <a:tailEnd len="sm" w="sm" type="none"/>
          </a:ln>
        </p:spPr>
      </p:cxnSp>
      <p:sp>
        <p:nvSpPr>
          <p:cNvPr id="203" name="Google Shape;203;p7"/>
          <p:cNvSpPr/>
          <p:nvPr/>
        </p:nvSpPr>
        <p:spPr>
          <a:xfrm>
            <a:off x="640080" y="3611880"/>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500"/>
              <a:buFont typeface="Playfair Display"/>
              <a:buNone/>
            </a:pPr>
            <a:r>
              <a:rPr b="1" i="1" lang="en-US" sz="1500" u="none" cap="none" strike="noStrike">
                <a:solidFill>
                  <a:srgbClr val="1E3055"/>
                </a:solidFill>
                <a:latin typeface="Playfair Display"/>
                <a:ea typeface="Playfair Display"/>
                <a:cs typeface="Playfair Display"/>
                <a:sym typeface="Playfair Display"/>
              </a:rPr>
              <a:t>Germany</a:t>
            </a:r>
            <a:endParaRPr b="0" i="0" sz="1500" u="none" cap="none" strike="noStrike">
              <a:solidFill>
                <a:schemeClr val="dk1"/>
              </a:solidFill>
              <a:latin typeface="Calibri"/>
              <a:ea typeface="Calibri"/>
              <a:cs typeface="Calibri"/>
              <a:sym typeface="Calibri"/>
            </a:endParaRPr>
          </a:p>
        </p:txBody>
      </p:sp>
      <p:sp>
        <p:nvSpPr>
          <p:cNvPr id="204" name="Google Shape;204;p7"/>
          <p:cNvSpPr/>
          <p:nvPr/>
        </p:nvSpPr>
        <p:spPr>
          <a:xfrm>
            <a:off x="2880360" y="3538728"/>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POL</a:t>
            </a:r>
            <a:endParaRPr b="0" i="0" sz="800" u="none" cap="none" strike="noStrike">
              <a:solidFill>
                <a:schemeClr val="dk1"/>
              </a:solidFill>
              <a:latin typeface="Calibri"/>
              <a:ea typeface="Calibri"/>
              <a:cs typeface="Calibri"/>
              <a:sym typeface="Calibri"/>
            </a:endParaRPr>
          </a:p>
        </p:txBody>
      </p:sp>
      <p:sp>
        <p:nvSpPr>
          <p:cNvPr id="205" name="Google Shape;205;p7"/>
          <p:cNvSpPr/>
          <p:nvPr/>
        </p:nvSpPr>
        <p:spPr>
          <a:xfrm>
            <a:off x="3337560" y="355701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7"/>
          <p:cNvSpPr/>
          <p:nvPr/>
        </p:nvSpPr>
        <p:spPr>
          <a:xfrm>
            <a:off x="3520440" y="355701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7"/>
          <p:cNvSpPr/>
          <p:nvPr/>
        </p:nvSpPr>
        <p:spPr>
          <a:xfrm>
            <a:off x="3703320" y="355701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7"/>
          <p:cNvSpPr/>
          <p:nvPr/>
        </p:nvSpPr>
        <p:spPr>
          <a:xfrm>
            <a:off x="3886200" y="3557016"/>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p:nvPr/>
        </p:nvSpPr>
        <p:spPr>
          <a:xfrm>
            <a:off x="2880360" y="3813048"/>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ECON</a:t>
            </a:r>
            <a:endParaRPr b="0" i="0" sz="800" u="none" cap="none" strike="noStrike">
              <a:solidFill>
                <a:schemeClr val="dk1"/>
              </a:solidFill>
              <a:latin typeface="Calibri"/>
              <a:ea typeface="Calibri"/>
              <a:cs typeface="Calibri"/>
              <a:sym typeface="Calibri"/>
            </a:endParaRPr>
          </a:p>
        </p:txBody>
      </p:sp>
      <p:sp>
        <p:nvSpPr>
          <p:cNvPr id="210" name="Google Shape;210;p7"/>
          <p:cNvSpPr/>
          <p:nvPr/>
        </p:nvSpPr>
        <p:spPr>
          <a:xfrm>
            <a:off x="3337560" y="383133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p:nvPr/>
        </p:nvSpPr>
        <p:spPr>
          <a:xfrm>
            <a:off x="3520440" y="383133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7"/>
          <p:cNvSpPr/>
          <p:nvPr/>
        </p:nvSpPr>
        <p:spPr>
          <a:xfrm>
            <a:off x="3703320" y="383133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p:nvPr/>
        </p:nvSpPr>
        <p:spPr>
          <a:xfrm>
            <a:off x="3886200" y="3831336"/>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7"/>
          <p:cNvSpPr/>
          <p:nvPr/>
        </p:nvSpPr>
        <p:spPr>
          <a:xfrm>
            <a:off x="4754880" y="3493008"/>
            <a:ext cx="4937760" cy="71323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A record ~290,000 Germans emigrated in 2025; 54% of households on €6,000+ net job-hunted abroad in 12 months and 70% say the tax burden is too high. Spanish purchases held flat (−2% H1).</a:t>
            </a:r>
            <a:endParaRPr b="0" i="0" sz="950" u="none" cap="none" strike="noStrike">
              <a:solidFill>
                <a:schemeClr val="dk1"/>
              </a:solidFill>
              <a:latin typeface="Calibri"/>
              <a:ea typeface="Calibri"/>
              <a:cs typeface="Calibri"/>
              <a:sym typeface="Calibri"/>
            </a:endParaRPr>
          </a:p>
        </p:txBody>
      </p:sp>
      <p:sp>
        <p:nvSpPr>
          <p:cNvPr id="215" name="Google Shape;215;p7"/>
          <p:cNvSpPr/>
          <p:nvPr/>
        </p:nvSpPr>
        <p:spPr>
          <a:xfrm>
            <a:off x="9921240" y="3703320"/>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7"/>
          <p:cNvSpPr/>
          <p:nvPr/>
        </p:nvSpPr>
        <p:spPr>
          <a:xfrm>
            <a:off x="9921240" y="3703320"/>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cxnSp>
        <p:nvCxnSpPr>
          <p:cNvPr id="217" name="Google Shape;217;p7"/>
          <p:cNvCxnSpPr/>
          <p:nvPr/>
        </p:nvCxnSpPr>
        <p:spPr>
          <a:xfrm>
            <a:off x="640080" y="4233672"/>
            <a:ext cx="10911535" cy="0"/>
          </a:xfrm>
          <a:prstGeom prst="straightConnector1">
            <a:avLst/>
          </a:prstGeom>
          <a:noFill/>
          <a:ln cap="flat" cmpd="sng" w="9525">
            <a:solidFill>
              <a:srgbClr val="DBE0E8"/>
            </a:solidFill>
            <a:prstDash val="solid"/>
            <a:round/>
            <a:headEnd len="sm" w="sm" type="none"/>
            <a:tailEnd len="sm" w="sm" type="none"/>
          </a:ln>
        </p:spPr>
      </p:cxnSp>
      <p:sp>
        <p:nvSpPr>
          <p:cNvPr id="218" name="Google Shape;218;p7"/>
          <p:cNvSpPr/>
          <p:nvPr/>
        </p:nvSpPr>
        <p:spPr>
          <a:xfrm>
            <a:off x="640080" y="4453128"/>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500"/>
              <a:buFont typeface="Playfair Display"/>
              <a:buNone/>
            </a:pPr>
            <a:r>
              <a:rPr b="1" i="1" lang="en-US" sz="1500" u="none" cap="none" strike="noStrike">
                <a:solidFill>
                  <a:srgbClr val="1E3055"/>
                </a:solidFill>
                <a:latin typeface="Playfair Display"/>
                <a:ea typeface="Playfair Display"/>
                <a:cs typeface="Playfair Display"/>
                <a:sym typeface="Playfair Display"/>
              </a:rPr>
              <a:t>France</a:t>
            </a:r>
            <a:endParaRPr b="0" i="0" sz="1500" u="none" cap="none" strike="noStrike">
              <a:solidFill>
                <a:schemeClr val="dk1"/>
              </a:solidFill>
              <a:latin typeface="Calibri"/>
              <a:ea typeface="Calibri"/>
              <a:cs typeface="Calibri"/>
              <a:sym typeface="Calibri"/>
            </a:endParaRPr>
          </a:p>
        </p:txBody>
      </p:sp>
      <p:sp>
        <p:nvSpPr>
          <p:cNvPr id="219" name="Google Shape;219;p7"/>
          <p:cNvSpPr/>
          <p:nvPr/>
        </p:nvSpPr>
        <p:spPr>
          <a:xfrm>
            <a:off x="2880360" y="4379976"/>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POL</a:t>
            </a:r>
            <a:endParaRPr b="0" i="0" sz="800" u="none" cap="none" strike="noStrike">
              <a:solidFill>
                <a:schemeClr val="dk1"/>
              </a:solidFill>
              <a:latin typeface="Calibri"/>
              <a:ea typeface="Calibri"/>
              <a:cs typeface="Calibri"/>
              <a:sym typeface="Calibri"/>
            </a:endParaRPr>
          </a:p>
        </p:txBody>
      </p:sp>
      <p:sp>
        <p:nvSpPr>
          <p:cNvPr id="220" name="Google Shape;220;p7"/>
          <p:cNvSpPr/>
          <p:nvPr/>
        </p:nvSpPr>
        <p:spPr>
          <a:xfrm>
            <a:off x="3337560" y="439826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7"/>
          <p:cNvSpPr/>
          <p:nvPr/>
        </p:nvSpPr>
        <p:spPr>
          <a:xfrm>
            <a:off x="3520440" y="439826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7"/>
          <p:cNvSpPr/>
          <p:nvPr/>
        </p:nvSpPr>
        <p:spPr>
          <a:xfrm>
            <a:off x="3703320" y="439826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7"/>
          <p:cNvSpPr/>
          <p:nvPr/>
        </p:nvSpPr>
        <p:spPr>
          <a:xfrm>
            <a:off x="3886200" y="439826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7"/>
          <p:cNvSpPr/>
          <p:nvPr/>
        </p:nvSpPr>
        <p:spPr>
          <a:xfrm>
            <a:off x="2880360" y="4654296"/>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ECON</a:t>
            </a:r>
            <a:endParaRPr b="0" i="0" sz="800" u="none" cap="none" strike="noStrike">
              <a:solidFill>
                <a:schemeClr val="dk1"/>
              </a:solidFill>
              <a:latin typeface="Calibri"/>
              <a:ea typeface="Calibri"/>
              <a:cs typeface="Calibri"/>
              <a:sym typeface="Calibri"/>
            </a:endParaRPr>
          </a:p>
        </p:txBody>
      </p:sp>
      <p:sp>
        <p:nvSpPr>
          <p:cNvPr id="225" name="Google Shape;225;p7"/>
          <p:cNvSpPr/>
          <p:nvPr/>
        </p:nvSpPr>
        <p:spPr>
          <a:xfrm>
            <a:off x="3337560" y="467258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7"/>
          <p:cNvSpPr/>
          <p:nvPr/>
        </p:nvSpPr>
        <p:spPr>
          <a:xfrm>
            <a:off x="3520440" y="467258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7"/>
          <p:cNvSpPr/>
          <p:nvPr/>
        </p:nvSpPr>
        <p:spPr>
          <a:xfrm>
            <a:off x="3703320" y="467258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7"/>
          <p:cNvSpPr/>
          <p:nvPr/>
        </p:nvSpPr>
        <p:spPr>
          <a:xfrm>
            <a:off x="3886200" y="4672584"/>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7"/>
          <p:cNvSpPr/>
          <p:nvPr/>
        </p:nvSpPr>
        <p:spPr>
          <a:xfrm>
            <a:off x="4754880" y="4334256"/>
            <a:ext cx="4937760" cy="71323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10-year yields hit 4.17% on 31 Aug, the highest since 2008; debt above 114% of GDP and PM Lecornu calls it “worrying, even grave” ahead of the 2027 budget fight.</a:t>
            </a:r>
            <a:endParaRPr b="0" i="0" sz="950" u="none" cap="none" strike="noStrike">
              <a:solidFill>
                <a:schemeClr val="dk1"/>
              </a:solidFill>
              <a:latin typeface="Calibri"/>
              <a:ea typeface="Calibri"/>
              <a:cs typeface="Calibri"/>
              <a:sym typeface="Calibri"/>
            </a:endParaRPr>
          </a:p>
        </p:txBody>
      </p:sp>
      <p:sp>
        <p:nvSpPr>
          <p:cNvPr id="230" name="Google Shape;230;p7"/>
          <p:cNvSpPr/>
          <p:nvPr/>
        </p:nvSpPr>
        <p:spPr>
          <a:xfrm>
            <a:off x="9921240" y="4544568"/>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7"/>
          <p:cNvSpPr/>
          <p:nvPr/>
        </p:nvSpPr>
        <p:spPr>
          <a:xfrm>
            <a:off x="9921240" y="454456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cxnSp>
        <p:nvCxnSpPr>
          <p:cNvPr id="232" name="Google Shape;232;p7"/>
          <p:cNvCxnSpPr/>
          <p:nvPr/>
        </p:nvCxnSpPr>
        <p:spPr>
          <a:xfrm>
            <a:off x="640080" y="5074920"/>
            <a:ext cx="10911535" cy="0"/>
          </a:xfrm>
          <a:prstGeom prst="straightConnector1">
            <a:avLst/>
          </a:prstGeom>
          <a:noFill/>
          <a:ln cap="flat" cmpd="sng" w="9525">
            <a:solidFill>
              <a:srgbClr val="DBE0E8"/>
            </a:solidFill>
            <a:prstDash val="solid"/>
            <a:round/>
            <a:headEnd len="sm" w="sm" type="none"/>
            <a:tailEnd len="sm" w="sm" type="none"/>
          </a:ln>
        </p:spPr>
      </p:cxnSp>
      <p:sp>
        <p:nvSpPr>
          <p:cNvPr id="233" name="Google Shape;233;p7"/>
          <p:cNvSpPr/>
          <p:nvPr/>
        </p:nvSpPr>
        <p:spPr>
          <a:xfrm>
            <a:off x="640080" y="5294376"/>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500"/>
              <a:buFont typeface="Playfair Display"/>
              <a:buNone/>
            </a:pPr>
            <a:r>
              <a:rPr b="1" i="1" lang="en-US" sz="1500" u="none" cap="none" strike="noStrike">
                <a:solidFill>
                  <a:srgbClr val="1E3055"/>
                </a:solidFill>
                <a:latin typeface="Playfair Display"/>
                <a:ea typeface="Playfair Display"/>
                <a:cs typeface="Playfair Display"/>
                <a:sym typeface="Playfair Display"/>
              </a:rPr>
              <a:t>United Kingdom</a:t>
            </a:r>
            <a:endParaRPr b="0" i="0" sz="1500" u="none" cap="none" strike="noStrike">
              <a:solidFill>
                <a:schemeClr val="dk1"/>
              </a:solidFill>
              <a:latin typeface="Calibri"/>
              <a:ea typeface="Calibri"/>
              <a:cs typeface="Calibri"/>
              <a:sym typeface="Calibri"/>
            </a:endParaRPr>
          </a:p>
        </p:txBody>
      </p:sp>
      <p:sp>
        <p:nvSpPr>
          <p:cNvPr id="234" name="Google Shape;234;p7"/>
          <p:cNvSpPr/>
          <p:nvPr/>
        </p:nvSpPr>
        <p:spPr>
          <a:xfrm>
            <a:off x="2880360" y="5221224"/>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POL</a:t>
            </a:r>
            <a:endParaRPr b="0" i="0" sz="800" u="none" cap="none" strike="noStrike">
              <a:solidFill>
                <a:schemeClr val="dk1"/>
              </a:solidFill>
              <a:latin typeface="Calibri"/>
              <a:ea typeface="Calibri"/>
              <a:cs typeface="Calibri"/>
              <a:sym typeface="Calibri"/>
            </a:endParaRPr>
          </a:p>
        </p:txBody>
      </p:sp>
      <p:sp>
        <p:nvSpPr>
          <p:cNvPr id="235" name="Google Shape;235;p7"/>
          <p:cNvSpPr/>
          <p:nvPr/>
        </p:nvSpPr>
        <p:spPr>
          <a:xfrm>
            <a:off x="3337560" y="5239512"/>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7"/>
          <p:cNvSpPr/>
          <p:nvPr/>
        </p:nvSpPr>
        <p:spPr>
          <a:xfrm>
            <a:off x="3520440" y="5239512"/>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7"/>
          <p:cNvSpPr/>
          <p:nvPr/>
        </p:nvSpPr>
        <p:spPr>
          <a:xfrm>
            <a:off x="3703320" y="5239512"/>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7"/>
          <p:cNvSpPr/>
          <p:nvPr/>
        </p:nvSpPr>
        <p:spPr>
          <a:xfrm>
            <a:off x="3886200" y="5239512"/>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7"/>
          <p:cNvSpPr/>
          <p:nvPr/>
        </p:nvSpPr>
        <p:spPr>
          <a:xfrm>
            <a:off x="2880360" y="5495544"/>
            <a:ext cx="45720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1" i="0" lang="en-US" sz="800" u="none" cap="none" strike="noStrike">
                <a:solidFill>
                  <a:srgbClr val="6E7682"/>
                </a:solidFill>
                <a:latin typeface="DM Sans"/>
                <a:ea typeface="DM Sans"/>
                <a:cs typeface="DM Sans"/>
                <a:sym typeface="DM Sans"/>
              </a:rPr>
              <a:t>ECON</a:t>
            </a:r>
            <a:endParaRPr b="0" i="0" sz="800" u="none" cap="none" strike="noStrike">
              <a:solidFill>
                <a:schemeClr val="dk1"/>
              </a:solidFill>
              <a:latin typeface="Calibri"/>
              <a:ea typeface="Calibri"/>
              <a:cs typeface="Calibri"/>
              <a:sym typeface="Calibri"/>
            </a:endParaRPr>
          </a:p>
        </p:txBody>
      </p:sp>
      <p:sp>
        <p:nvSpPr>
          <p:cNvPr id="240" name="Google Shape;240;p7"/>
          <p:cNvSpPr/>
          <p:nvPr/>
        </p:nvSpPr>
        <p:spPr>
          <a:xfrm>
            <a:off x="3337560" y="5513832"/>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7"/>
          <p:cNvSpPr/>
          <p:nvPr/>
        </p:nvSpPr>
        <p:spPr>
          <a:xfrm>
            <a:off x="3520440" y="5513832"/>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7"/>
          <p:cNvSpPr/>
          <p:nvPr/>
        </p:nvSpPr>
        <p:spPr>
          <a:xfrm>
            <a:off x="3703320" y="5513832"/>
            <a:ext cx="141732" cy="14173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7"/>
          <p:cNvSpPr/>
          <p:nvPr/>
        </p:nvSpPr>
        <p:spPr>
          <a:xfrm>
            <a:off x="3886200" y="5513832"/>
            <a:ext cx="141732" cy="141732"/>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7"/>
          <p:cNvSpPr/>
          <p:nvPr/>
        </p:nvSpPr>
        <p:spPr>
          <a:xfrm>
            <a:off x="4754880" y="5175504"/>
            <a:ext cx="4937760" cy="713232"/>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Q2 purchases flat at +0.1% while the foreign market grew 11.3%; the UK share of foreign buys fell to 7.0% from 7.8%, and 15% in 2017. Rolling demand −10.7%.</a:t>
            </a:r>
            <a:endParaRPr b="0" i="0" sz="950" u="none" cap="none" strike="noStrike">
              <a:solidFill>
                <a:schemeClr val="dk1"/>
              </a:solidFill>
              <a:latin typeface="Calibri"/>
              <a:ea typeface="Calibri"/>
              <a:cs typeface="Calibri"/>
              <a:sym typeface="Calibri"/>
            </a:endParaRPr>
          </a:p>
        </p:txBody>
      </p:sp>
      <p:sp>
        <p:nvSpPr>
          <p:cNvPr id="245" name="Google Shape;245;p7"/>
          <p:cNvSpPr/>
          <p:nvPr/>
        </p:nvSpPr>
        <p:spPr>
          <a:xfrm>
            <a:off x="9921240" y="5385816"/>
            <a:ext cx="726034" cy="246888"/>
          </a:xfrm>
          <a:prstGeom prst="rect">
            <a:avLst/>
          </a:prstGeom>
          <a:solidFill>
            <a:srgbClr val="FFFFFF"/>
          </a:solidFill>
          <a:ln cap="flat" cmpd="sng" w="12700">
            <a:solidFill>
              <a:srgbClr val="1E30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7"/>
          <p:cNvSpPr/>
          <p:nvPr/>
        </p:nvSpPr>
        <p:spPr>
          <a:xfrm>
            <a:off x="9921240" y="5385816"/>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CAPTURE</a:t>
            </a:r>
            <a:endParaRPr b="0" i="0" sz="800" u="none" cap="none" strike="noStrike">
              <a:solidFill>
                <a:schemeClr val="dk1"/>
              </a:solidFill>
              <a:latin typeface="Calibri"/>
              <a:ea typeface="Calibri"/>
              <a:cs typeface="Calibri"/>
              <a:sym typeface="Calibri"/>
            </a:endParaRPr>
          </a:p>
        </p:txBody>
      </p:sp>
      <p:sp>
        <p:nvSpPr>
          <p:cNvPr id="247" name="Google Shape;247;p7"/>
          <p:cNvSpPr/>
          <p:nvPr/>
        </p:nvSpPr>
        <p:spPr>
          <a:xfrm>
            <a:off x="640080" y="6089904"/>
            <a:ext cx="109728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50"/>
              <a:buFont typeface="DM Sans"/>
              <a:buNone/>
            </a:pPr>
            <a:r>
              <a:rPr b="0" i="1" lang="en-US" sz="850" u="none" cap="none" strike="noStrike">
                <a:solidFill>
                  <a:srgbClr val="6E7682"/>
                </a:solidFill>
                <a:latin typeface="DM Sans"/>
                <a:ea typeface="DM Sans"/>
                <a:cs typeface="DM Sans"/>
                <a:sym typeface="DM Sans"/>
              </a:rPr>
              <a:t>POL = political   ·   ECON = economic   ·   gauges are a Taolis synthesis of the cited evidence</a:t>
            </a:r>
            <a:endParaRPr b="0" i="0" sz="850" u="none" cap="none" strike="noStrike">
              <a:solidFill>
                <a:schemeClr val="dk1"/>
              </a:solidFill>
              <a:latin typeface="Calibri"/>
              <a:ea typeface="Calibri"/>
              <a:cs typeface="Calibri"/>
              <a:sym typeface="Calibri"/>
            </a:endParaRPr>
          </a:p>
        </p:txBody>
      </p:sp>
      <p:sp>
        <p:nvSpPr>
          <p:cNvPr id="248" name="Google Shape;248;p7"/>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249" name="Google Shape;249;p7"/>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05</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4" name="Shape 254"/>
        <p:cNvGrpSpPr/>
        <p:nvPr/>
      </p:nvGrpSpPr>
      <p:grpSpPr>
        <a:xfrm>
          <a:off x="0" y="0"/>
          <a:ext cx="0" cy="0"/>
          <a:chOff x="0" y="0"/>
          <a:chExt cx="0" cy="0"/>
        </a:xfrm>
      </p:grpSpPr>
      <p:sp>
        <p:nvSpPr>
          <p:cNvPr id="255" name="Google Shape;255;p8"/>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8"/>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WHERE TO ACT THIS MONTH</a:t>
            </a:r>
            <a:endParaRPr b="0" i="0" sz="1100" u="none" cap="none" strike="noStrike">
              <a:solidFill>
                <a:schemeClr val="dk1"/>
              </a:solidFill>
              <a:latin typeface="Calibri"/>
              <a:ea typeface="Calibri"/>
              <a:cs typeface="Calibri"/>
              <a:sym typeface="Calibri"/>
            </a:endParaRPr>
          </a:p>
        </p:txBody>
      </p:sp>
      <p:sp>
        <p:nvSpPr>
          <p:cNvPr id="257" name="Google Shape;257;p8"/>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Your shortlist for August</a:t>
            </a:r>
            <a:endParaRPr b="0" i="0" sz="3000" u="none" cap="none" strike="noStrike">
              <a:solidFill>
                <a:schemeClr val="dk1"/>
              </a:solidFill>
              <a:latin typeface="Calibri"/>
              <a:ea typeface="Calibri"/>
              <a:cs typeface="Calibri"/>
              <a:sym typeface="Calibri"/>
            </a:endParaRPr>
          </a:p>
        </p:txBody>
      </p:sp>
      <p:sp>
        <p:nvSpPr>
          <p:cNvPr id="258" name="Google Shape;258;p8"/>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Ranked by the strength of this month's signal.</a:t>
            </a:r>
            <a:endParaRPr b="0" i="0" sz="1250" u="none" cap="none" strike="noStrike">
              <a:solidFill>
                <a:schemeClr val="dk1"/>
              </a:solidFill>
              <a:latin typeface="Calibri"/>
              <a:ea typeface="Calibri"/>
              <a:cs typeface="Calibri"/>
              <a:sym typeface="Calibri"/>
            </a:endParaRPr>
          </a:p>
        </p:txBody>
      </p:sp>
      <p:sp>
        <p:nvSpPr>
          <p:cNvPr id="259" name="Google Shape;259;p8"/>
          <p:cNvSpPr/>
          <p:nvPr/>
        </p:nvSpPr>
        <p:spPr>
          <a:xfrm>
            <a:off x="640080" y="1993392"/>
            <a:ext cx="822960" cy="8229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4400"/>
              <a:buFont typeface="Playfair Display"/>
              <a:buNone/>
            </a:pPr>
            <a:r>
              <a:rPr b="1" i="1" lang="en-US" sz="4400" u="none" cap="none" strike="noStrike">
                <a:solidFill>
                  <a:srgbClr val="CB9B2B"/>
                </a:solidFill>
                <a:latin typeface="Playfair Display"/>
                <a:ea typeface="Playfair Display"/>
                <a:cs typeface="Playfair Display"/>
                <a:sym typeface="Playfair Display"/>
              </a:rPr>
              <a:t>1</a:t>
            </a:r>
            <a:endParaRPr b="0" i="0" sz="4400" u="none" cap="none" strike="noStrike">
              <a:solidFill>
                <a:schemeClr val="dk1"/>
              </a:solidFill>
              <a:latin typeface="Calibri"/>
              <a:ea typeface="Calibri"/>
              <a:cs typeface="Calibri"/>
              <a:sym typeface="Calibri"/>
            </a:endParaRPr>
          </a:p>
        </p:txBody>
      </p:sp>
      <p:sp>
        <p:nvSpPr>
          <p:cNvPr id="260" name="Google Shape;260;p8"/>
          <p:cNvSpPr/>
          <p:nvPr/>
        </p:nvSpPr>
        <p:spPr>
          <a:xfrm>
            <a:off x="1600200" y="2029968"/>
            <a:ext cx="4572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Netherlands</a:t>
            </a:r>
            <a:endParaRPr b="0" i="0" sz="1800" u="none" cap="none" strike="noStrike">
              <a:solidFill>
                <a:schemeClr val="dk1"/>
              </a:solidFill>
              <a:latin typeface="Calibri"/>
              <a:ea typeface="Calibri"/>
              <a:cs typeface="Calibri"/>
              <a:sym typeface="Calibri"/>
            </a:endParaRPr>
          </a:p>
        </p:txBody>
      </p:sp>
      <p:sp>
        <p:nvSpPr>
          <p:cNvPr id="261" name="Google Shape;261;p8"/>
          <p:cNvSpPr/>
          <p:nvPr/>
        </p:nvSpPr>
        <p:spPr>
          <a:xfrm>
            <a:off x="1627632" y="2450592"/>
            <a:ext cx="952805"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8"/>
          <p:cNvSpPr/>
          <p:nvPr/>
        </p:nvSpPr>
        <p:spPr>
          <a:xfrm>
            <a:off x="1627632" y="2450592"/>
            <a:ext cx="952805"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DOUBLE DOWN</a:t>
            </a:r>
            <a:endParaRPr b="0" i="0" sz="800" u="none" cap="none" strike="noStrike">
              <a:solidFill>
                <a:schemeClr val="dk1"/>
              </a:solidFill>
              <a:latin typeface="Calibri"/>
              <a:ea typeface="Calibri"/>
              <a:cs typeface="Calibri"/>
              <a:sym typeface="Calibri"/>
            </a:endParaRPr>
          </a:p>
        </p:txBody>
      </p:sp>
      <p:sp>
        <p:nvSpPr>
          <p:cNvPr id="263" name="Google Shape;263;p8"/>
          <p:cNvSpPr/>
          <p:nvPr/>
        </p:nvSpPr>
        <p:spPr>
          <a:xfrm>
            <a:off x="5212080" y="2048256"/>
            <a:ext cx="6339535" cy="86868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Promoted to number one. 3,489 purchases in H1 (+12%) against a British 3,567 (−10.5%) — the Dutch become Spain's largest foreign buyer group within a quarter or two. Staff the Dutch desk, listings and content now, ahead of the headline.</a:t>
            </a:r>
            <a:endParaRPr b="0" i="0" sz="1000" u="none" cap="none" strike="noStrike">
              <a:solidFill>
                <a:schemeClr val="dk1"/>
              </a:solidFill>
              <a:latin typeface="Calibri"/>
              <a:ea typeface="Calibri"/>
              <a:cs typeface="Calibri"/>
              <a:sym typeface="Calibri"/>
            </a:endParaRPr>
          </a:p>
        </p:txBody>
      </p:sp>
      <p:cxnSp>
        <p:nvCxnSpPr>
          <p:cNvPr id="264" name="Google Shape;264;p8"/>
          <p:cNvCxnSpPr/>
          <p:nvPr/>
        </p:nvCxnSpPr>
        <p:spPr>
          <a:xfrm>
            <a:off x="640080" y="2935224"/>
            <a:ext cx="10911535" cy="0"/>
          </a:xfrm>
          <a:prstGeom prst="straightConnector1">
            <a:avLst/>
          </a:prstGeom>
          <a:noFill/>
          <a:ln cap="flat" cmpd="sng" w="9525">
            <a:solidFill>
              <a:srgbClr val="DBE0E8"/>
            </a:solidFill>
            <a:prstDash val="solid"/>
            <a:round/>
            <a:headEnd len="sm" w="sm" type="none"/>
            <a:tailEnd len="sm" w="sm" type="none"/>
          </a:ln>
        </p:spPr>
      </p:cxnSp>
      <p:sp>
        <p:nvSpPr>
          <p:cNvPr id="265" name="Google Shape;265;p8"/>
          <p:cNvSpPr/>
          <p:nvPr/>
        </p:nvSpPr>
        <p:spPr>
          <a:xfrm>
            <a:off x="640080" y="2980944"/>
            <a:ext cx="822960" cy="8229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4400"/>
              <a:buFont typeface="Playfair Display"/>
              <a:buNone/>
            </a:pPr>
            <a:r>
              <a:rPr b="1" i="1" lang="en-US" sz="4400" u="none" cap="none" strike="noStrike">
                <a:solidFill>
                  <a:srgbClr val="CB9B2B"/>
                </a:solidFill>
                <a:latin typeface="Playfair Display"/>
                <a:ea typeface="Playfair Display"/>
                <a:cs typeface="Playfair Display"/>
                <a:sym typeface="Playfair Display"/>
              </a:rPr>
              <a:t>2</a:t>
            </a:r>
            <a:endParaRPr b="0" i="0" sz="4400" u="none" cap="none" strike="noStrike">
              <a:solidFill>
                <a:schemeClr val="dk1"/>
              </a:solidFill>
              <a:latin typeface="Calibri"/>
              <a:ea typeface="Calibri"/>
              <a:cs typeface="Calibri"/>
              <a:sym typeface="Calibri"/>
            </a:endParaRPr>
          </a:p>
        </p:txBody>
      </p:sp>
      <p:sp>
        <p:nvSpPr>
          <p:cNvPr id="266" name="Google Shape;266;p8"/>
          <p:cNvSpPr/>
          <p:nvPr/>
        </p:nvSpPr>
        <p:spPr>
          <a:xfrm>
            <a:off x="1600200" y="3017520"/>
            <a:ext cx="4572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Germany</a:t>
            </a:r>
            <a:endParaRPr b="0" i="0" sz="1800" u="none" cap="none" strike="noStrike">
              <a:solidFill>
                <a:schemeClr val="dk1"/>
              </a:solidFill>
              <a:latin typeface="Calibri"/>
              <a:ea typeface="Calibri"/>
              <a:cs typeface="Calibri"/>
              <a:sym typeface="Calibri"/>
            </a:endParaRPr>
          </a:p>
        </p:txBody>
      </p:sp>
      <p:sp>
        <p:nvSpPr>
          <p:cNvPr id="267" name="Google Shape;267;p8"/>
          <p:cNvSpPr/>
          <p:nvPr/>
        </p:nvSpPr>
        <p:spPr>
          <a:xfrm>
            <a:off x="1627632" y="3438144"/>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8"/>
          <p:cNvSpPr/>
          <p:nvPr/>
        </p:nvSpPr>
        <p:spPr>
          <a:xfrm>
            <a:off x="1627632" y="3438144"/>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sp>
        <p:nvSpPr>
          <p:cNvPr id="269" name="Google Shape;269;p8"/>
          <p:cNvSpPr/>
          <p:nvPr/>
        </p:nvSpPr>
        <p:spPr>
          <a:xfrm>
            <a:off x="5212080" y="3035808"/>
            <a:ext cx="6339535" cy="86868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A record 290,000 left in 2025 and 54% of €6k+ households have tested a move abroad, yet Spanish purchases were flat (−2% H1). Intent is not converting — which means the funnel, not the demand, is the problem. Lead with tax clarity and running costs.</a:t>
            </a:r>
            <a:endParaRPr b="0" i="0" sz="1000" u="none" cap="none" strike="noStrike">
              <a:solidFill>
                <a:schemeClr val="dk1"/>
              </a:solidFill>
              <a:latin typeface="Calibri"/>
              <a:ea typeface="Calibri"/>
              <a:cs typeface="Calibri"/>
              <a:sym typeface="Calibri"/>
            </a:endParaRPr>
          </a:p>
        </p:txBody>
      </p:sp>
      <p:cxnSp>
        <p:nvCxnSpPr>
          <p:cNvPr id="270" name="Google Shape;270;p8"/>
          <p:cNvCxnSpPr/>
          <p:nvPr/>
        </p:nvCxnSpPr>
        <p:spPr>
          <a:xfrm>
            <a:off x="640080" y="3922776"/>
            <a:ext cx="10911535" cy="0"/>
          </a:xfrm>
          <a:prstGeom prst="straightConnector1">
            <a:avLst/>
          </a:prstGeom>
          <a:noFill/>
          <a:ln cap="flat" cmpd="sng" w="9525">
            <a:solidFill>
              <a:srgbClr val="DBE0E8"/>
            </a:solidFill>
            <a:prstDash val="solid"/>
            <a:round/>
            <a:headEnd len="sm" w="sm" type="none"/>
            <a:tailEnd len="sm" w="sm" type="none"/>
          </a:ln>
        </p:spPr>
      </p:cxnSp>
      <p:sp>
        <p:nvSpPr>
          <p:cNvPr id="271" name="Google Shape;271;p8"/>
          <p:cNvSpPr/>
          <p:nvPr/>
        </p:nvSpPr>
        <p:spPr>
          <a:xfrm>
            <a:off x="640080" y="3968496"/>
            <a:ext cx="822960" cy="8229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4400"/>
              <a:buFont typeface="Playfair Display"/>
              <a:buNone/>
            </a:pPr>
            <a:r>
              <a:rPr b="1" i="1" lang="en-US" sz="4400" u="none" cap="none" strike="noStrike">
                <a:solidFill>
                  <a:srgbClr val="CB9B2B"/>
                </a:solidFill>
                <a:latin typeface="Playfair Display"/>
                <a:ea typeface="Playfair Display"/>
                <a:cs typeface="Playfair Display"/>
                <a:sym typeface="Playfair Display"/>
              </a:rPr>
              <a:t>3</a:t>
            </a:r>
            <a:endParaRPr b="0" i="0" sz="4400" u="none" cap="none" strike="noStrike">
              <a:solidFill>
                <a:schemeClr val="dk1"/>
              </a:solidFill>
              <a:latin typeface="Calibri"/>
              <a:ea typeface="Calibri"/>
              <a:cs typeface="Calibri"/>
              <a:sym typeface="Calibri"/>
            </a:endParaRPr>
          </a:p>
        </p:txBody>
      </p:sp>
      <p:sp>
        <p:nvSpPr>
          <p:cNvPr id="272" name="Google Shape;272;p8"/>
          <p:cNvSpPr/>
          <p:nvPr/>
        </p:nvSpPr>
        <p:spPr>
          <a:xfrm>
            <a:off x="1600200" y="4005072"/>
            <a:ext cx="4572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France</a:t>
            </a:r>
            <a:endParaRPr b="0" i="0" sz="1800" u="none" cap="none" strike="noStrike">
              <a:solidFill>
                <a:schemeClr val="dk1"/>
              </a:solidFill>
              <a:latin typeface="Calibri"/>
              <a:ea typeface="Calibri"/>
              <a:cs typeface="Calibri"/>
              <a:sym typeface="Calibri"/>
            </a:endParaRPr>
          </a:p>
        </p:txBody>
      </p:sp>
      <p:sp>
        <p:nvSpPr>
          <p:cNvPr id="273" name="Google Shape;273;p8"/>
          <p:cNvSpPr/>
          <p:nvPr/>
        </p:nvSpPr>
        <p:spPr>
          <a:xfrm>
            <a:off x="1627632" y="4425696"/>
            <a:ext cx="726034" cy="246888"/>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8"/>
          <p:cNvSpPr/>
          <p:nvPr/>
        </p:nvSpPr>
        <p:spPr>
          <a:xfrm>
            <a:off x="1627632" y="4425696"/>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ACT NOW</a:t>
            </a:r>
            <a:endParaRPr b="0" i="0" sz="800" u="none" cap="none" strike="noStrike">
              <a:solidFill>
                <a:schemeClr val="dk1"/>
              </a:solidFill>
              <a:latin typeface="Calibri"/>
              <a:ea typeface="Calibri"/>
              <a:cs typeface="Calibri"/>
              <a:sym typeface="Calibri"/>
            </a:endParaRPr>
          </a:p>
        </p:txBody>
      </p:sp>
      <p:sp>
        <p:nvSpPr>
          <p:cNvPr id="275" name="Google Shape;275;p8"/>
          <p:cNvSpPr/>
          <p:nvPr/>
        </p:nvSpPr>
        <p:spPr>
          <a:xfrm>
            <a:off x="5212080" y="4023360"/>
            <a:ext cx="6339535" cy="86868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Borrowing costs at 2008 highs, debt above 114% of GDP and a 2027 budget fight already destabilising the government. Purchases +3% in H1. Affluent French households are looking for somewhere calmer and cheaper.</a:t>
            </a:r>
            <a:endParaRPr b="0" i="0" sz="1000" u="none" cap="none" strike="noStrike">
              <a:solidFill>
                <a:schemeClr val="dk1"/>
              </a:solidFill>
              <a:latin typeface="Calibri"/>
              <a:ea typeface="Calibri"/>
              <a:cs typeface="Calibri"/>
              <a:sym typeface="Calibri"/>
            </a:endParaRPr>
          </a:p>
        </p:txBody>
      </p:sp>
      <p:cxnSp>
        <p:nvCxnSpPr>
          <p:cNvPr id="276" name="Google Shape;276;p8"/>
          <p:cNvCxnSpPr/>
          <p:nvPr/>
        </p:nvCxnSpPr>
        <p:spPr>
          <a:xfrm>
            <a:off x="640080" y="4910328"/>
            <a:ext cx="10911535" cy="0"/>
          </a:xfrm>
          <a:prstGeom prst="straightConnector1">
            <a:avLst/>
          </a:prstGeom>
          <a:noFill/>
          <a:ln cap="flat" cmpd="sng" w="9525">
            <a:solidFill>
              <a:srgbClr val="DBE0E8"/>
            </a:solidFill>
            <a:prstDash val="solid"/>
            <a:round/>
            <a:headEnd len="sm" w="sm" type="none"/>
            <a:tailEnd len="sm" w="sm" type="none"/>
          </a:ln>
        </p:spPr>
      </p:cxnSp>
      <p:sp>
        <p:nvSpPr>
          <p:cNvPr id="277" name="Google Shape;277;p8"/>
          <p:cNvSpPr/>
          <p:nvPr/>
        </p:nvSpPr>
        <p:spPr>
          <a:xfrm>
            <a:off x="640080" y="4956048"/>
            <a:ext cx="822960" cy="8229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B9B2B"/>
              </a:buClr>
              <a:buSzPts val="4400"/>
              <a:buFont typeface="Playfair Display"/>
              <a:buNone/>
            </a:pPr>
            <a:r>
              <a:rPr b="1" i="1" lang="en-US" sz="4400" u="none" cap="none" strike="noStrike">
                <a:solidFill>
                  <a:srgbClr val="CB9B2B"/>
                </a:solidFill>
                <a:latin typeface="Playfair Display"/>
                <a:ea typeface="Playfair Display"/>
                <a:cs typeface="Playfair Display"/>
                <a:sym typeface="Playfair Display"/>
              </a:rPr>
              <a:t>4</a:t>
            </a:r>
            <a:endParaRPr b="0" i="0" sz="4400" u="none" cap="none" strike="noStrike">
              <a:solidFill>
                <a:schemeClr val="dk1"/>
              </a:solidFill>
              <a:latin typeface="Calibri"/>
              <a:ea typeface="Calibri"/>
              <a:cs typeface="Calibri"/>
              <a:sym typeface="Calibri"/>
            </a:endParaRPr>
          </a:p>
        </p:txBody>
      </p:sp>
      <p:sp>
        <p:nvSpPr>
          <p:cNvPr id="278" name="Google Shape;278;p8"/>
          <p:cNvSpPr/>
          <p:nvPr/>
        </p:nvSpPr>
        <p:spPr>
          <a:xfrm>
            <a:off x="1600200" y="4992624"/>
            <a:ext cx="4572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800"/>
              <a:buFont typeface="Playfair Display"/>
              <a:buNone/>
            </a:pPr>
            <a:r>
              <a:rPr b="1" i="1" lang="en-US" sz="1800" u="none" cap="none" strike="noStrike">
                <a:solidFill>
                  <a:srgbClr val="1E3055"/>
                </a:solidFill>
                <a:latin typeface="Playfair Display"/>
                <a:ea typeface="Playfair Display"/>
                <a:cs typeface="Playfair Display"/>
                <a:sym typeface="Playfair Display"/>
              </a:rPr>
              <a:t>United Kingdom</a:t>
            </a:r>
            <a:endParaRPr b="0" i="0" sz="1800" u="none" cap="none" strike="noStrike">
              <a:solidFill>
                <a:schemeClr val="dk1"/>
              </a:solidFill>
              <a:latin typeface="Calibri"/>
              <a:ea typeface="Calibri"/>
              <a:cs typeface="Calibri"/>
              <a:sym typeface="Calibri"/>
            </a:endParaRPr>
          </a:p>
        </p:txBody>
      </p:sp>
      <p:sp>
        <p:nvSpPr>
          <p:cNvPr id="279" name="Google Shape;279;p8"/>
          <p:cNvSpPr/>
          <p:nvPr/>
        </p:nvSpPr>
        <p:spPr>
          <a:xfrm>
            <a:off x="1627632" y="5413248"/>
            <a:ext cx="726034" cy="246888"/>
          </a:xfrm>
          <a:prstGeom prst="rect">
            <a:avLst/>
          </a:prstGeom>
          <a:solidFill>
            <a:srgbClr val="FFFFFF"/>
          </a:solidFill>
          <a:ln cap="flat" cmpd="sng" w="12700">
            <a:solidFill>
              <a:srgbClr val="1E30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8"/>
          <p:cNvSpPr/>
          <p:nvPr/>
        </p:nvSpPr>
        <p:spPr>
          <a:xfrm>
            <a:off x="1627632" y="5413248"/>
            <a:ext cx="726034" cy="24688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3055"/>
              </a:buClr>
              <a:buSzPts val="800"/>
              <a:buFont typeface="DM Sans"/>
              <a:buNone/>
            </a:pPr>
            <a:r>
              <a:rPr b="1" i="0" lang="en-US" sz="800" u="none" cap="none" strike="noStrike">
                <a:solidFill>
                  <a:srgbClr val="1E3055"/>
                </a:solidFill>
                <a:latin typeface="DM Sans"/>
                <a:ea typeface="DM Sans"/>
                <a:cs typeface="DM Sans"/>
                <a:sym typeface="DM Sans"/>
              </a:rPr>
              <a:t>CAPTURE</a:t>
            </a:r>
            <a:endParaRPr b="0" i="0" sz="800" u="none" cap="none" strike="noStrike">
              <a:solidFill>
                <a:schemeClr val="dk1"/>
              </a:solidFill>
              <a:latin typeface="Calibri"/>
              <a:ea typeface="Calibri"/>
              <a:cs typeface="Calibri"/>
              <a:sym typeface="Calibri"/>
            </a:endParaRPr>
          </a:p>
        </p:txBody>
      </p:sp>
      <p:sp>
        <p:nvSpPr>
          <p:cNvPr id="281" name="Google Shape;281;p8"/>
          <p:cNvSpPr/>
          <p:nvPr/>
        </p:nvSpPr>
        <p:spPr>
          <a:xfrm>
            <a:off x="5212080" y="5010912"/>
            <a:ext cx="6339535" cy="86868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3A3A3A"/>
              </a:buClr>
              <a:buSzPts val="1000"/>
              <a:buFont typeface="DM Sans"/>
              <a:buNone/>
            </a:pPr>
            <a:r>
              <a:rPr b="0" i="0" lang="en-US" sz="1000" u="none" cap="none" strike="noStrike">
                <a:solidFill>
                  <a:srgbClr val="3A3A3A"/>
                </a:solidFill>
                <a:latin typeface="DM Sans"/>
                <a:ea typeface="DM Sans"/>
                <a:cs typeface="DM Sans"/>
                <a:sym typeface="DM Sans"/>
              </a:rPr>
              <a:t>Not collapsing — Q2 was flat — but losing share every quarter: 7.0% of foreign buys, down from 15% in 2017. Serve the buyers who still come, pre-empt 90/180 and ETIAS, and stop over-weighting the budget here.</a:t>
            </a:r>
            <a:endParaRPr b="0" i="0" sz="1000" u="none" cap="none" strike="noStrike">
              <a:solidFill>
                <a:schemeClr val="dk1"/>
              </a:solidFill>
              <a:latin typeface="Calibri"/>
              <a:ea typeface="Calibri"/>
              <a:cs typeface="Calibri"/>
              <a:sym typeface="Calibri"/>
            </a:endParaRPr>
          </a:p>
        </p:txBody>
      </p:sp>
      <p:sp>
        <p:nvSpPr>
          <p:cNvPr id="282" name="Google Shape;282;p8"/>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283" name="Google Shape;283;p8"/>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06</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sp>
        <p:nvSpPr>
          <p:cNvPr id="289" name="Google Shape;289;p9"/>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9"/>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SEGMENTATION · ZONE &amp; BUDGET</a:t>
            </a:r>
            <a:endParaRPr b="0" i="0" sz="1100" u="none" cap="none" strike="noStrike">
              <a:solidFill>
                <a:schemeClr val="dk1"/>
              </a:solidFill>
              <a:latin typeface="Calibri"/>
              <a:ea typeface="Calibri"/>
              <a:cs typeface="Calibri"/>
              <a:sym typeface="Calibri"/>
            </a:endParaRPr>
          </a:p>
        </p:txBody>
      </p:sp>
      <p:sp>
        <p:nvSpPr>
          <p:cNvPr id="291" name="Google Shape;291;p9"/>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Where in Spain, and at what price</a:t>
            </a:r>
            <a:endParaRPr b="0" i="0" sz="3000" u="none" cap="none" strike="noStrike">
              <a:solidFill>
                <a:schemeClr val="dk1"/>
              </a:solidFill>
              <a:latin typeface="Calibri"/>
              <a:ea typeface="Calibri"/>
              <a:cs typeface="Calibri"/>
              <a:sym typeface="Calibri"/>
            </a:endParaRPr>
          </a:p>
        </p:txBody>
      </p:sp>
      <p:sp>
        <p:nvSpPr>
          <p:cNvPr id="292" name="Google Shape;292;p9"/>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Which zones pull foreign demand, and which budget tiers are moving — mapped to your range.</a:t>
            </a:r>
            <a:endParaRPr b="0" i="0" sz="1250" u="none" cap="none" strike="noStrike">
              <a:solidFill>
                <a:schemeClr val="dk1"/>
              </a:solidFill>
              <a:latin typeface="Calibri"/>
              <a:ea typeface="Calibri"/>
              <a:cs typeface="Calibri"/>
              <a:sym typeface="Calibri"/>
            </a:endParaRPr>
          </a:p>
        </p:txBody>
      </p:sp>
      <p:sp>
        <p:nvSpPr>
          <p:cNvPr id="293" name="Google Shape;293;p9"/>
          <p:cNvSpPr/>
          <p:nvPr/>
        </p:nvSpPr>
        <p:spPr>
          <a:xfrm>
            <a:off x="640080" y="2011680"/>
            <a:ext cx="521208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FOREIGN-BUYER SHARE BY ZONE</a:t>
            </a:r>
            <a:endParaRPr b="0" i="0" sz="950" u="none" cap="none" strike="noStrike">
              <a:solidFill>
                <a:schemeClr val="dk1"/>
              </a:solidFill>
              <a:latin typeface="Calibri"/>
              <a:ea typeface="Calibri"/>
              <a:cs typeface="Calibri"/>
              <a:sym typeface="Calibri"/>
            </a:endParaRPr>
          </a:p>
        </p:txBody>
      </p:sp>
      <p:sp>
        <p:nvSpPr>
          <p:cNvPr id="294" name="Google Shape;294;p9"/>
          <p:cNvSpPr/>
          <p:nvPr/>
        </p:nvSpPr>
        <p:spPr>
          <a:xfrm>
            <a:off x="640080" y="23545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Alicante / C. Blanca</a:t>
            </a:r>
            <a:endParaRPr b="0" i="0" sz="950" u="none" cap="none" strike="noStrike">
              <a:solidFill>
                <a:schemeClr val="dk1"/>
              </a:solidFill>
              <a:latin typeface="Calibri"/>
              <a:ea typeface="Calibri"/>
              <a:cs typeface="Calibri"/>
              <a:sym typeface="Calibri"/>
            </a:endParaRPr>
          </a:p>
        </p:txBody>
      </p:sp>
      <p:sp>
        <p:nvSpPr>
          <p:cNvPr id="295" name="Google Shape;295;p9"/>
          <p:cNvSpPr/>
          <p:nvPr/>
        </p:nvSpPr>
        <p:spPr>
          <a:xfrm>
            <a:off x="2057400" y="23957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9"/>
          <p:cNvSpPr/>
          <p:nvPr/>
        </p:nvSpPr>
        <p:spPr>
          <a:xfrm>
            <a:off x="2057400" y="2395728"/>
            <a:ext cx="2934510" cy="192024"/>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9"/>
          <p:cNvSpPr/>
          <p:nvPr/>
        </p:nvSpPr>
        <p:spPr>
          <a:xfrm>
            <a:off x="5257800" y="23545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44.65%</a:t>
            </a:r>
            <a:endParaRPr b="0" i="0" sz="950" u="none" cap="none" strike="noStrike">
              <a:solidFill>
                <a:schemeClr val="dk1"/>
              </a:solidFill>
              <a:latin typeface="Calibri"/>
              <a:ea typeface="Calibri"/>
              <a:cs typeface="Calibri"/>
              <a:sym typeface="Calibri"/>
            </a:endParaRPr>
          </a:p>
        </p:txBody>
      </p:sp>
      <p:sp>
        <p:nvSpPr>
          <p:cNvPr id="298" name="Google Shape;298;p9"/>
          <p:cNvSpPr/>
          <p:nvPr/>
        </p:nvSpPr>
        <p:spPr>
          <a:xfrm>
            <a:off x="640080" y="28117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Málaga / C. del Sol</a:t>
            </a:r>
            <a:endParaRPr b="0" i="0" sz="950" u="none" cap="none" strike="noStrike">
              <a:solidFill>
                <a:schemeClr val="dk1"/>
              </a:solidFill>
              <a:latin typeface="Calibri"/>
              <a:ea typeface="Calibri"/>
              <a:cs typeface="Calibri"/>
              <a:sym typeface="Calibri"/>
            </a:endParaRPr>
          </a:p>
        </p:txBody>
      </p:sp>
      <p:sp>
        <p:nvSpPr>
          <p:cNvPr id="299" name="Google Shape;299;p9"/>
          <p:cNvSpPr/>
          <p:nvPr/>
        </p:nvSpPr>
        <p:spPr>
          <a:xfrm>
            <a:off x="2057400" y="28529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9"/>
          <p:cNvSpPr/>
          <p:nvPr/>
        </p:nvSpPr>
        <p:spPr>
          <a:xfrm>
            <a:off x="2057400" y="2852928"/>
            <a:ext cx="2254282" cy="192024"/>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9"/>
          <p:cNvSpPr/>
          <p:nvPr/>
        </p:nvSpPr>
        <p:spPr>
          <a:xfrm>
            <a:off x="5257800" y="28117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34.30%</a:t>
            </a:r>
            <a:endParaRPr b="0" i="0" sz="950" u="none" cap="none" strike="noStrike">
              <a:solidFill>
                <a:schemeClr val="dk1"/>
              </a:solidFill>
              <a:latin typeface="Calibri"/>
              <a:ea typeface="Calibri"/>
              <a:cs typeface="Calibri"/>
              <a:sym typeface="Calibri"/>
            </a:endParaRPr>
          </a:p>
        </p:txBody>
      </p:sp>
      <p:sp>
        <p:nvSpPr>
          <p:cNvPr id="302" name="Google Shape;302;p9"/>
          <p:cNvSpPr/>
          <p:nvPr/>
        </p:nvSpPr>
        <p:spPr>
          <a:xfrm>
            <a:off x="640080" y="32689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Murcia / C. Cálida</a:t>
            </a:r>
            <a:endParaRPr b="0" i="0" sz="950" u="none" cap="none" strike="noStrike">
              <a:solidFill>
                <a:schemeClr val="dk1"/>
              </a:solidFill>
              <a:latin typeface="Calibri"/>
              <a:ea typeface="Calibri"/>
              <a:cs typeface="Calibri"/>
              <a:sym typeface="Calibri"/>
            </a:endParaRPr>
          </a:p>
        </p:txBody>
      </p:sp>
      <p:sp>
        <p:nvSpPr>
          <p:cNvPr id="303" name="Google Shape;303;p9"/>
          <p:cNvSpPr/>
          <p:nvPr/>
        </p:nvSpPr>
        <p:spPr>
          <a:xfrm>
            <a:off x="2057400" y="33101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9"/>
          <p:cNvSpPr/>
          <p:nvPr/>
        </p:nvSpPr>
        <p:spPr>
          <a:xfrm>
            <a:off x="2057400" y="3310128"/>
            <a:ext cx="1428150" cy="192024"/>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9"/>
          <p:cNvSpPr/>
          <p:nvPr/>
        </p:nvSpPr>
        <p:spPr>
          <a:xfrm>
            <a:off x="5257800" y="32689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21.73%</a:t>
            </a:r>
            <a:endParaRPr b="0" i="0" sz="950" u="none" cap="none" strike="noStrike">
              <a:solidFill>
                <a:schemeClr val="dk1"/>
              </a:solidFill>
              <a:latin typeface="Calibri"/>
              <a:ea typeface="Calibri"/>
              <a:cs typeface="Calibri"/>
              <a:sym typeface="Calibri"/>
            </a:endParaRPr>
          </a:p>
        </p:txBody>
      </p:sp>
      <p:sp>
        <p:nvSpPr>
          <p:cNvPr id="306" name="Google Shape;306;p9"/>
          <p:cNvSpPr/>
          <p:nvPr/>
        </p:nvSpPr>
        <p:spPr>
          <a:xfrm>
            <a:off x="640080" y="37261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Spain average ▲</a:t>
            </a:r>
            <a:endParaRPr b="0" i="0" sz="950" u="none" cap="none" strike="noStrike">
              <a:solidFill>
                <a:schemeClr val="dk1"/>
              </a:solidFill>
              <a:latin typeface="Calibri"/>
              <a:ea typeface="Calibri"/>
              <a:cs typeface="Calibri"/>
              <a:sym typeface="Calibri"/>
            </a:endParaRPr>
          </a:p>
        </p:txBody>
      </p:sp>
      <p:sp>
        <p:nvSpPr>
          <p:cNvPr id="307" name="Google Shape;307;p9"/>
          <p:cNvSpPr/>
          <p:nvPr/>
        </p:nvSpPr>
        <p:spPr>
          <a:xfrm>
            <a:off x="2057400" y="37673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9"/>
          <p:cNvSpPr/>
          <p:nvPr/>
        </p:nvSpPr>
        <p:spPr>
          <a:xfrm>
            <a:off x="2057400" y="3767328"/>
            <a:ext cx="1050246" cy="192024"/>
          </a:xfrm>
          <a:prstGeom prst="rect">
            <a:avLst/>
          </a:prstGeom>
          <a:solidFill>
            <a:srgbClr val="6E76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9"/>
          <p:cNvSpPr/>
          <p:nvPr/>
        </p:nvSpPr>
        <p:spPr>
          <a:xfrm>
            <a:off x="5257800" y="37261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15.98%</a:t>
            </a:r>
            <a:endParaRPr b="0" i="0" sz="950" u="none" cap="none" strike="noStrike">
              <a:solidFill>
                <a:schemeClr val="dk1"/>
              </a:solidFill>
              <a:latin typeface="Calibri"/>
              <a:ea typeface="Calibri"/>
              <a:cs typeface="Calibri"/>
              <a:sym typeface="Calibri"/>
            </a:endParaRPr>
          </a:p>
        </p:txBody>
      </p:sp>
      <p:sp>
        <p:nvSpPr>
          <p:cNvPr id="310" name="Google Shape;310;p9"/>
          <p:cNvSpPr/>
          <p:nvPr/>
        </p:nvSpPr>
        <p:spPr>
          <a:xfrm>
            <a:off x="640080" y="4270248"/>
            <a:ext cx="5212080" cy="640080"/>
          </a:xfrm>
          <a:prstGeom prst="rect">
            <a:avLst/>
          </a:prstGeom>
          <a:solidFill>
            <a:srgbClr val="F4F6F9"/>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9"/>
          <p:cNvSpPr/>
          <p:nvPr/>
        </p:nvSpPr>
        <p:spPr>
          <a:xfrm>
            <a:off x="822960" y="4270248"/>
            <a:ext cx="4846320" cy="64008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Murcia rose 28.8% in August — fastest of any region </a:t>
            </a:r>
            <a:r>
              <a:rPr b="0" i="0" lang="en-US" sz="1050" u="none" cap="none" strike="noStrike">
                <a:solidFill>
                  <a:srgbClr val="3A3A3A"/>
                </a:solidFill>
                <a:latin typeface="DM Sans"/>
                <a:ea typeface="DM Sans"/>
                <a:cs typeface="DM Sans"/>
                <a:sym typeface="DM Sans"/>
              </a:rPr>
              <a:t>— against +15.6% nationally, and still at €1,536/m² vs €2,041. (Fotocasa Aug 26 / Gesvalt Q2 26)</a:t>
            </a:r>
            <a:endParaRPr b="0" i="0" sz="1050" u="none" cap="none" strike="noStrike">
              <a:solidFill>
                <a:schemeClr val="dk1"/>
              </a:solidFill>
              <a:latin typeface="Calibri"/>
              <a:ea typeface="Calibri"/>
              <a:cs typeface="Calibri"/>
              <a:sym typeface="Calibri"/>
            </a:endParaRPr>
          </a:p>
        </p:txBody>
      </p:sp>
      <p:sp>
        <p:nvSpPr>
          <p:cNvPr id="312" name="Google Shape;312;p9"/>
          <p:cNvSpPr/>
          <p:nvPr/>
        </p:nvSpPr>
        <p:spPr>
          <a:xfrm>
            <a:off x="640080" y="4956048"/>
            <a:ext cx="5212080" cy="256032"/>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800"/>
              <a:buFont typeface="DM Sans"/>
              <a:buNone/>
            </a:pPr>
            <a:r>
              <a:rPr b="0" i="1" lang="en-US" sz="800" u="none" cap="none" strike="noStrike">
                <a:solidFill>
                  <a:srgbClr val="6E7682"/>
                </a:solidFill>
                <a:latin typeface="DM Sans"/>
                <a:ea typeface="DM Sans"/>
                <a:cs typeface="DM Sans"/>
                <a:sym typeface="DM Sans"/>
              </a:rPr>
              <a:t>Province bars: Registradores coastal cut, Jul 26 — carried forward. Spain average: Registradores Q2 2026, a record.</a:t>
            </a:r>
            <a:endParaRPr b="0" i="0" sz="800" u="none" cap="none" strike="noStrike">
              <a:solidFill>
                <a:schemeClr val="dk1"/>
              </a:solidFill>
              <a:latin typeface="Calibri"/>
              <a:ea typeface="Calibri"/>
              <a:cs typeface="Calibri"/>
              <a:sym typeface="Calibri"/>
            </a:endParaRPr>
          </a:p>
        </p:txBody>
      </p:sp>
      <p:sp>
        <p:nvSpPr>
          <p:cNvPr id="313" name="Google Shape;313;p9"/>
          <p:cNvSpPr/>
          <p:nvPr/>
        </p:nvSpPr>
        <p:spPr>
          <a:xfrm>
            <a:off x="6400800" y="2011680"/>
            <a:ext cx="5150815"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BUDGET TIERS IN PLAY</a:t>
            </a:r>
            <a:endParaRPr b="0" i="0" sz="950" u="none" cap="none" strike="noStrike">
              <a:solidFill>
                <a:schemeClr val="dk1"/>
              </a:solidFill>
              <a:latin typeface="Calibri"/>
              <a:ea typeface="Calibri"/>
              <a:cs typeface="Calibri"/>
              <a:sym typeface="Calibri"/>
            </a:endParaRPr>
          </a:p>
        </p:txBody>
      </p:sp>
      <p:sp>
        <p:nvSpPr>
          <p:cNvPr id="314" name="Google Shape;314;p9"/>
          <p:cNvSpPr/>
          <p:nvPr/>
        </p:nvSpPr>
        <p:spPr>
          <a:xfrm>
            <a:off x="6400800" y="2331720"/>
            <a:ext cx="5150815" cy="713232"/>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9"/>
          <p:cNvSpPr/>
          <p:nvPr/>
        </p:nvSpPr>
        <p:spPr>
          <a:xfrm>
            <a:off x="6629400" y="2395728"/>
            <a:ext cx="4693615"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B9B2B"/>
              </a:buClr>
              <a:buSzPts val="2000"/>
              <a:buFont typeface="Playfair Display"/>
              <a:buNone/>
            </a:pPr>
            <a:r>
              <a:rPr b="1" i="1" lang="en-US" sz="2000" u="none" cap="none" strike="noStrike">
                <a:solidFill>
                  <a:srgbClr val="CB9B2B"/>
                </a:solidFill>
                <a:latin typeface="Playfair Display"/>
                <a:ea typeface="Playfair Display"/>
                <a:cs typeface="Playfair Display"/>
                <a:sym typeface="Playfair Display"/>
              </a:rPr>
              <a:t>€3,465</a:t>
            </a:r>
            <a:r>
              <a:rPr b="0" i="1" lang="en-US" sz="1300" u="none" cap="none" strike="noStrike">
                <a:solidFill>
                  <a:srgbClr val="C7CEDB"/>
                </a:solidFill>
                <a:latin typeface="Playfair Display"/>
                <a:ea typeface="Playfair Display"/>
                <a:cs typeface="Playfair Display"/>
                <a:sym typeface="Playfair Display"/>
              </a:rPr>
              <a:t>  vs  </a:t>
            </a:r>
            <a:r>
              <a:rPr b="1" i="1" lang="en-US" sz="2000" u="none" cap="none" strike="noStrike">
                <a:solidFill>
                  <a:srgbClr val="FFFFFF"/>
                </a:solidFill>
                <a:latin typeface="Playfair Display"/>
                <a:ea typeface="Playfair Display"/>
                <a:cs typeface="Playfair Display"/>
                <a:sym typeface="Playfair Display"/>
              </a:rPr>
              <a:t>€1,804</a:t>
            </a:r>
            <a:r>
              <a:rPr b="0" i="1" lang="en-US" sz="1200" u="none" cap="none" strike="noStrike">
                <a:solidFill>
                  <a:srgbClr val="C7CEDB"/>
                </a:solidFill>
                <a:latin typeface="Playfair Display"/>
                <a:ea typeface="Playfair Display"/>
                <a:cs typeface="Playfair Display"/>
                <a:sym typeface="Playfair Display"/>
              </a:rPr>
              <a:t> /m²</a:t>
            </a:r>
            <a:endParaRPr b="0" i="0" sz="2000" u="none" cap="none" strike="noStrike">
              <a:solidFill>
                <a:schemeClr val="dk1"/>
              </a:solidFill>
              <a:latin typeface="Calibri"/>
              <a:ea typeface="Calibri"/>
              <a:cs typeface="Calibri"/>
              <a:sym typeface="Calibri"/>
            </a:endParaRPr>
          </a:p>
        </p:txBody>
      </p:sp>
      <p:sp>
        <p:nvSpPr>
          <p:cNvPr id="316" name="Google Shape;316;p9"/>
          <p:cNvSpPr/>
          <p:nvPr/>
        </p:nvSpPr>
        <p:spPr>
          <a:xfrm>
            <a:off x="6629400" y="2724912"/>
            <a:ext cx="469361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7CEDB"/>
              </a:buClr>
              <a:buSzPts val="950"/>
              <a:buFont typeface="DM Sans"/>
              <a:buNone/>
            </a:pPr>
            <a:r>
              <a:rPr b="0" i="0" lang="en-US" sz="950" u="none" cap="none" strike="noStrike">
                <a:solidFill>
                  <a:srgbClr val="C7CEDB"/>
                </a:solidFill>
                <a:latin typeface="DM Sans"/>
                <a:ea typeface="DM Sans"/>
                <a:cs typeface="DM Sans"/>
                <a:sym typeface="DM Sans"/>
              </a:rPr>
              <a:t>Non-resident foreign spend vs domestic — Notariado H2 2025, carried forward; no new release in August.</a:t>
            </a:r>
            <a:endParaRPr b="0" i="0" sz="950" u="none" cap="none" strike="noStrike">
              <a:solidFill>
                <a:schemeClr val="dk1"/>
              </a:solidFill>
              <a:latin typeface="Calibri"/>
              <a:ea typeface="Calibri"/>
              <a:cs typeface="Calibri"/>
              <a:sym typeface="Calibri"/>
            </a:endParaRPr>
          </a:p>
        </p:txBody>
      </p:sp>
      <p:sp>
        <p:nvSpPr>
          <p:cNvPr id="317" name="Google Shape;317;p9"/>
          <p:cNvSpPr/>
          <p:nvPr/>
        </p:nvSpPr>
        <p:spPr>
          <a:xfrm>
            <a:off x="6400800" y="3246120"/>
            <a:ext cx="1371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€440–600K</a:t>
            </a:r>
            <a:endParaRPr b="0" i="0" sz="1100" u="none" cap="none" strike="noStrike">
              <a:solidFill>
                <a:schemeClr val="dk1"/>
              </a:solidFill>
              <a:latin typeface="Calibri"/>
              <a:ea typeface="Calibri"/>
              <a:cs typeface="Calibri"/>
              <a:sym typeface="Calibri"/>
            </a:endParaRPr>
          </a:p>
        </p:txBody>
      </p:sp>
      <p:sp>
        <p:nvSpPr>
          <p:cNvPr id="318" name="Google Shape;318;p9"/>
          <p:cNvSpPr/>
          <p:nvPr/>
        </p:nvSpPr>
        <p:spPr>
          <a:xfrm>
            <a:off x="7818120" y="3246120"/>
            <a:ext cx="37334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50"/>
              <a:buFont typeface="DM Sans"/>
              <a:buNone/>
            </a:pPr>
            <a:r>
              <a:rPr b="0" i="0" lang="en-US" sz="1050" u="none" cap="none" strike="noStrike">
                <a:solidFill>
                  <a:srgbClr val="3A3A3A"/>
                </a:solidFill>
                <a:latin typeface="DM Sans"/>
                <a:ea typeface="DM Sans"/>
                <a:cs typeface="DM Sans"/>
                <a:sym typeface="DM Sans"/>
              </a:rPr>
              <a:t>Entry-mid · Las Vistas, Oasis</a:t>
            </a:r>
            <a:endParaRPr b="0" i="0" sz="1050" u="none" cap="none" strike="noStrike">
              <a:solidFill>
                <a:schemeClr val="dk1"/>
              </a:solidFill>
              <a:latin typeface="Calibri"/>
              <a:ea typeface="Calibri"/>
              <a:cs typeface="Calibri"/>
              <a:sym typeface="Calibri"/>
            </a:endParaRPr>
          </a:p>
        </p:txBody>
      </p:sp>
      <p:cxnSp>
        <p:nvCxnSpPr>
          <p:cNvPr id="319" name="Google Shape;319;p9"/>
          <p:cNvCxnSpPr/>
          <p:nvPr/>
        </p:nvCxnSpPr>
        <p:spPr>
          <a:xfrm>
            <a:off x="6400800" y="3611880"/>
            <a:ext cx="5150815" cy="0"/>
          </a:xfrm>
          <a:prstGeom prst="straightConnector1">
            <a:avLst/>
          </a:prstGeom>
          <a:noFill/>
          <a:ln cap="flat" cmpd="sng" w="9525">
            <a:solidFill>
              <a:srgbClr val="DBE0E8"/>
            </a:solidFill>
            <a:prstDash val="solid"/>
            <a:round/>
            <a:headEnd len="sm" w="sm" type="none"/>
            <a:tailEnd len="sm" w="sm" type="none"/>
          </a:ln>
        </p:spPr>
      </p:cxnSp>
      <p:sp>
        <p:nvSpPr>
          <p:cNvPr id="320" name="Google Shape;320;p9"/>
          <p:cNvSpPr/>
          <p:nvPr/>
        </p:nvSpPr>
        <p:spPr>
          <a:xfrm>
            <a:off x="6400800" y="3703320"/>
            <a:ext cx="1371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€600–900K</a:t>
            </a:r>
            <a:endParaRPr b="0" i="0" sz="1100" u="none" cap="none" strike="noStrike">
              <a:solidFill>
                <a:schemeClr val="dk1"/>
              </a:solidFill>
              <a:latin typeface="Calibri"/>
              <a:ea typeface="Calibri"/>
              <a:cs typeface="Calibri"/>
              <a:sym typeface="Calibri"/>
            </a:endParaRPr>
          </a:p>
        </p:txBody>
      </p:sp>
      <p:sp>
        <p:nvSpPr>
          <p:cNvPr id="321" name="Google Shape;321;p9"/>
          <p:cNvSpPr/>
          <p:nvPr/>
        </p:nvSpPr>
        <p:spPr>
          <a:xfrm>
            <a:off x="7818120" y="3703320"/>
            <a:ext cx="37334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50"/>
              <a:buFont typeface="DM Sans"/>
              <a:buNone/>
            </a:pPr>
            <a:r>
              <a:rPr b="0" i="0" lang="en-US" sz="1050" u="none" cap="none" strike="noStrike">
                <a:solidFill>
                  <a:srgbClr val="3A3A3A"/>
                </a:solidFill>
                <a:latin typeface="DM Sans"/>
                <a:ea typeface="DM Sans"/>
                <a:cs typeface="DM Sans"/>
                <a:sym typeface="DM Sans"/>
              </a:rPr>
              <a:t>Upper-mid · new-build sweet spot</a:t>
            </a:r>
            <a:endParaRPr b="0" i="0" sz="1050" u="none" cap="none" strike="noStrike">
              <a:solidFill>
                <a:schemeClr val="dk1"/>
              </a:solidFill>
              <a:latin typeface="Calibri"/>
              <a:ea typeface="Calibri"/>
              <a:cs typeface="Calibri"/>
              <a:sym typeface="Calibri"/>
            </a:endParaRPr>
          </a:p>
        </p:txBody>
      </p:sp>
      <p:cxnSp>
        <p:nvCxnSpPr>
          <p:cNvPr id="322" name="Google Shape;322;p9"/>
          <p:cNvCxnSpPr/>
          <p:nvPr/>
        </p:nvCxnSpPr>
        <p:spPr>
          <a:xfrm>
            <a:off x="6400800" y="4069080"/>
            <a:ext cx="5150815" cy="0"/>
          </a:xfrm>
          <a:prstGeom prst="straightConnector1">
            <a:avLst/>
          </a:prstGeom>
          <a:noFill/>
          <a:ln cap="flat" cmpd="sng" w="9525">
            <a:solidFill>
              <a:srgbClr val="DBE0E8"/>
            </a:solidFill>
            <a:prstDash val="solid"/>
            <a:round/>
            <a:headEnd len="sm" w="sm" type="none"/>
            <a:tailEnd len="sm" w="sm" type="none"/>
          </a:ln>
        </p:spPr>
      </p:cxnSp>
      <p:sp>
        <p:nvSpPr>
          <p:cNvPr id="323" name="Google Shape;323;p9"/>
          <p:cNvSpPr/>
          <p:nvPr/>
        </p:nvSpPr>
        <p:spPr>
          <a:xfrm>
            <a:off x="6400800" y="4160520"/>
            <a:ext cx="1371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€0.9–2.5M</a:t>
            </a:r>
            <a:endParaRPr b="0" i="0" sz="1100" u="none" cap="none" strike="noStrike">
              <a:solidFill>
                <a:schemeClr val="dk1"/>
              </a:solidFill>
              <a:latin typeface="Calibri"/>
              <a:ea typeface="Calibri"/>
              <a:cs typeface="Calibri"/>
              <a:sym typeface="Calibri"/>
            </a:endParaRPr>
          </a:p>
        </p:txBody>
      </p:sp>
      <p:sp>
        <p:nvSpPr>
          <p:cNvPr id="324" name="Google Shape;324;p9"/>
          <p:cNvSpPr/>
          <p:nvPr/>
        </p:nvSpPr>
        <p:spPr>
          <a:xfrm>
            <a:off x="7818120" y="4160520"/>
            <a:ext cx="37334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50"/>
              <a:buFont typeface="DM Sans"/>
              <a:buNone/>
            </a:pPr>
            <a:r>
              <a:rPr b="0" i="0" lang="en-US" sz="1050" u="none" cap="none" strike="noStrike">
                <a:solidFill>
                  <a:srgbClr val="3A3A3A"/>
                </a:solidFill>
                <a:latin typeface="DM Sans"/>
                <a:ea typeface="DM Sans"/>
                <a:cs typeface="DM Sans"/>
                <a:sym typeface="DM Sans"/>
              </a:rPr>
              <a:t>Premium · Fairway, Santolina</a:t>
            </a:r>
            <a:endParaRPr b="0" i="0" sz="1050" u="none" cap="none" strike="noStrike">
              <a:solidFill>
                <a:schemeClr val="dk1"/>
              </a:solidFill>
              <a:latin typeface="Calibri"/>
              <a:ea typeface="Calibri"/>
              <a:cs typeface="Calibri"/>
              <a:sym typeface="Calibri"/>
            </a:endParaRPr>
          </a:p>
        </p:txBody>
      </p:sp>
      <p:cxnSp>
        <p:nvCxnSpPr>
          <p:cNvPr id="325" name="Google Shape;325;p9"/>
          <p:cNvCxnSpPr/>
          <p:nvPr/>
        </p:nvCxnSpPr>
        <p:spPr>
          <a:xfrm>
            <a:off x="6400800" y="4526280"/>
            <a:ext cx="5150815" cy="0"/>
          </a:xfrm>
          <a:prstGeom prst="straightConnector1">
            <a:avLst/>
          </a:prstGeom>
          <a:noFill/>
          <a:ln cap="flat" cmpd="sng" w="9525">
            <a:solidFill>
              <a:srgbClr val="DBE0E8"/>
            </a:solidFill>
            <a:prstDash val="solid"/>
            <a:round/>
            <a:headEnd len="sm" w="sm" type="none"/>
            <a:tailEnd len="sm" w="sm" type="none"/>
          </a:ln>
        </p:spPr>
      </p:cxnSp>
      <p:sp>
        <p:nvSpPr>
          <p:cNvPr id="326" name="Google Shape;326;p9"/>
          <p:cNvSpPr/>
          <p:nvPr/>
        </p:nvSpPr>
        <p:spPr>
          <a:xfrm>
            <a:off x="6400800" y="4617720"/>
            <a:ext cx="1371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&gt;€2.5M</a:t>
            </a:r>
            <a:endParaRPr b="0" i="0" sz="1100" u="none" cap="none" strike="noStrike">
              <a:solidFill>
                <a:schemeClr val="dk1"/>
              </a:solidFill>
              <a:latin typeface="Calibri"/>
              <a:ea typeface="Calibri"/>
              <a:cs typeface="Calibri"/>
              <a:sym typeface="Calibri"/>
            </a:endParaRPr>
          </a:p>
        </p:txBody>
      </p:sp>
      <p:sp>
        <p:nvSpPr>
          <p:cNvPr id="327" name="Google Shape;327;p9"/>
          <p:cNvSpPr/>
          <p:nvPr/>
        </p:nvSpPr>
        <p:spPr>
          <a:xfrm>
            <a:off x="7818120" y="4617720"/>
            <a:ext cx="37334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050"/>
              <a:buFont typeface="DM Sans"/>
              <a:buNone/>
            </a:pPr>
            <a:r>
              <a:rPr b="0" i="0" lang="en-US" sz="1050" u="none" cap="none" strike="noStrike">
                <a:solidFill>
                  <a:srgbClr val="3A3A3A"/>
                </a:solidFill>
                <a:latin typeface="DM Sans"/>
                <a:ea typeface="DM Sans"/>
                <a:cs typeface="DM Sans"/>
                <a:sym typeface="DM Sans"/>
              </a:rPr>
              <a:t>Super-prime · 62% foreign, cash-driven</a:t>
            </a:r>
            <a:endParaRPr b="0" i="0" sz="1050" u="none" cap="none" strike="noStrike">
              <a:solidFill>
                <a:schemeClr val="dk1"/>
              </a:solidFill>
              <a:latin typeface="Calibri"/>
              <a:ea typeface="Calibri"/>
              <a:cs typeface="Calibri"/>
              <a:sym typeface="Calibri"/>
            </a:endParaRPr>
          </a:p>
        </p:txBody>
      </p:sp>
      <p:cxnSp>
        <p:nvCxnSpPr>
          <p:cNvPr id="328" name="Google Shape;328;p9"/>
          <p:cNvCxnSpPr/>
          <p:nvPr/>
        </p:nvCxnSpPr>
        <p:spPr>
          <a:xfrm>
            <a:off x="6400800" y="4983480"/>
            <a:ext cx="5150815" cy="0"/>
          </a:xfrm>
          <a:prstGeom prst="straightConnector1">
            <a:avLst/>
          </a:prstGeom>
          <a:noFill/>
          <a:ln cap="flat" cmpd="sng" w="9525">
            <a:solidFill>
              <a:srgbClr val="DBE0E8"/>
            </a:solidFill>
            <a:prstDash val="solid"/>
            <a:round/>
            <a:headEnd len="sm" w="sm" type="none"/>
            <a:tailEnd len="sm" w="sm" type="none"/>
          </a:ln>
        </p:spPr>
      </p:cxnSp>
      <p:sp>
        <p:nvSpPr>
          <p:cNvPr id="329" name="Google Shape;329;p9"/>
          <p:cNvSpPr/>
          <p:nvPr/>
        </p:nvSpPr>
        <p:spPr>
          <a:xfrm>
            <a:off x="6400800" y="5120640"/>
            <a:ext cx="5150815" cy="457200"/>
          </a:xfrm>
          <a:prstGeom prst="rect">
            <a:avLst/>
          </a:prstGeom>
          <a:noFill/>
          <a:ln>
            <a:noFill/>
          </a:ln>
        </p:spPr>
        <p:txBody>
          <a:bodyPr anchorCtr="0" anchor="ctr" bIns="0" lIns="0" spcFirstLastPara="1" rIns="0" wrap="square" tIns="0">
            <a:noAutofit/>
          </a:bodyPr>
          <a:lstStyle/>
          <a:p>
            <a:pPr indent="0" lvl="0" marL="0" marR="0" rtl="0" algn="l">
              <a:lnSpc>
                <a:spcPct val="102000"/>
              </a:lnSpc>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New-build supply is the scarce asset. </a:t>
            </a:r>
            <a:r>
              <a:rPr b="0" i="0" lang="en-US" sz="1050" u="none" cap="none" strike="noStrike">
                <a:solidFill>
                  <a:srgbClr val="3A3A3A"/>
                </a:solidFill>
                <a:latin typeface="DM Sans"/>
                <a:ea typeface="DM Sans"/>
                <a:cs typeface="DM Sans"/>
                <a:sym typeface="DM Sans"/>
              </a:rPr>
              <a:t>New-home sales fell 11.5% in Q2 to 34,919 — the sharpest drop in the market (Registradores Q2 26).</a:t>
            </a:r>
            <a:endParaRPr b="0" i="0" sz="1050" u="none" cap="none" strike="noStrike">
              <a:solidFill>
                <a:schemeClr val="dk1"/>
              </a:solidFill>
              <a:latin typeface="Calibri"/>
              <a:ea typeface="Calibri"/>
              <a:cs typeface="Calibri"/>
              <a:sym typeface="Calibri"/>
            </a:endParaRPr>
          </a:p>
        </p:txBody>
      </p:sp>
      <p:sp>
        <p:nvSpPr>
          <p:cNvPr id="330" name="Google Shape;330;p9"/>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331" name="Google Shape;331;p9"/>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07</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6" name="Shape 336"/>
        <p:cNvGrpSpPr/>
        <p:nvPr/>
      </p:nvGrpSpPr>
      <p:grpSpPr>
        <a:xfrm>
          <a:off x="0" y="0"/>
          <a:ext cx="0" cy="0"/>
          <a:chOff x="0" y="0"/>
          <a:chExt cx="0" cy="0"/>
        </a:xfrm>
      </p:grpSpPr>
      <p:sp>
        <p:nvSpPr>
          <p:cNvPr id="337" name="Google Shape;337;p10"/>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0"/>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OFFICIAL SCOREBOARD · Q2 2026</a:t>
            </a:r>
            <a:endParaRPr b="0" i="0" sz="1100" u="none" cap="none" strike="noStrike">
              <a:solidFill>
                <a:schemeClr val="dk1"/>
              </a:solidFill>
              <a:latin typeface="Calibri"/>
              <a:ea typeface="Calibri"/>
              <a:cs typeface="Calibri"/>
              <a:sym typeface="Calibri"/>
            </a:endParaRPr>
          </a:p>
        </p:txBody>
      </p:sp>
      <p:sp>
        <p:nvSpPr>
          <p:cNvPr id="339" name="Google Shape;339;p10"/>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The slow confirmation layer</a:t>
            </a:r>
            <a:endParaRPr b="0" i="0" sz="3000" u="none" cap="none" strike="noStrike">
              <a:solidFill>
                <a:schemeClr val="dk1"/>
              </a:solidFill>
              <a:latin typeface="Calibri"/>
              <a:ea typeface="Calibri"/>
              <a:cs typeface="Calibri"/>
              <a:sym typeface="Calibri"/>
            </a:endParaRPr>
          </a:p>
        </p:txBody>
      </p:sp>
      <p:sp>
        <p:nvSpPr>
          <p:cNvPr id="340" name="Google Shape;340;p10"/>
          <p:cNvSpPr/>
          <p:nvPr/>
        </p:nvSpPr>
        <p:spPr>
          <a:xfrm>
            <a:off x="640080" y="1444752"/>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The hard “who actually bought” data — share and growth by nationality. Lags a quarter or two.</a:t>
            </a:r>
            <a:endParaRPr b="0" i="0" sz="1250" u="none" cap="none" strike="noStrike">
              <a:solidFill>
                <a:schemeClr val="dk1"/>
              </a:solidFill>
              <a:latin typeface="Calibri"/>
              <a:ea typeface="Calibri"/>
              <a:cs typeface="Calibri"/>
              <a:sym typeface="Calibri"/>
            </a:endParaRPr>
          </a:p>
        </p:txBody>
      </p:sp>
      <p:sp>
        <p:nvSpPr>
          <p:cNvPr id="341" name="Google Shape;341;p10"/>
          <p:cNvSpPr/>
          <p:nvPr/>
        </p:nvSpPr>
        <p:spPr>
          <a:xfrm>
            <a:off x="640080" y="2011680"/>
            <a:ext cx="521208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SHARE OF ALL FOREIGN PURCHASES · Q2 2026</a:t>
            </a:r>
            <a:endParaRPr b="0" i="0" sz="950" u="none" cap="none" strike="noStrike">
              <a:solidFill>
                <a:schemeClr val="dk1"/>
              </a:solidFill>
              <a:latin typeface="Calibri"/>
              <a:ea typeface="Calibri"/>
              <a:cs typeface="Calibri"/>
              <a:sym typeface="Calibri"/>
            </a:endParaRPr>
          </a:p>
        </p:txBody>
      </p:sp>
      <p:sp>
        <p:nvSpPr>
          <p:cNvPr id="342" name="Google Shape;342;p10"/>
          <p:cNvSpPr/>
          <p:nvPr/>
        </p:nvSpPr>
        <p:spPr>
          <a:xfrm>
            <a:off x="640080" y="23545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United Kingdom  ▼</a:t>
            </a:r>
            <a:endParaRPr b="0" i="0" sz="950" u="none" cap="none" strike="noStrike">
              <a:solidFill>
                <a:schemeClr val="dk1"/>
              </a:solidFill>
              <a:latin typeface="Calibri"/>
              <a:ea typeface="Calibri"/>
              <a:cs typeface="Calibri"/>
              <a:sym typeface="Calibri"/>
            </a:endParaRPr>
          </a:p>
        </p:txBody>
      </p:sp>
      <p:sp>
        <p:nvSpPr>
          <p:cNvPr id="343" name="Google Shape;343;p10"/>
          <p:cNvSpPr/>
          <p:nvPr/>
        </p:nvSpPr>
        <p:spPr>
          <a:xfrm>
            <a:off x="2057400" y="23957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0"/>
          <p:cNvSpPr/>
          <p:nvPr/>
        </p:nvSpPr>
        <p:spPr>
          <a:xfrm>
            <a:off x="2057400" y="2395728"/>
            <a:ext cx="2756402" cy="192024"/>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0"/>
          <p:cNvSpPr/>
          <p:nvPr/>
        </p:nvSpPr>
        <p:spPr>
          <a:xfrm>
            <a:off x="5257800" y="23545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6.99%</a:t>
            </a:r>
            <a:endParaRPr b="0" i="0" sz="950" u="none" cap="none" strike="noStrike">
              <a:solidFill>
                <a:schemeClr val="dk1"/>
              </a:solidFill>
              <a:latin typeface="Calibri"/>
              <a:ea typeface="Calibri"/>
              <a:cs typeface="Calibri"/>
              <a:sym typeface="Calibri"/>
            </a:endParaRPr>
          </a:p>
        </p:txBody>
      </p:sp>
      <p:sp>
        <p:nvSpPr>
          <p:cNvPr id="346" name="Google Shape;346;p10"/>
          <p:cNvSpPr/>
          <p:nvPr/>
        </p:nvSpPr>
        <p:spPr>
          <a:xfrm>
            <a:off x="640080" y="28117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Netherlands  ▲</a:t>
            </a:r>
            <a:endParaRPr b="0" i="0" sz="950" u="none" cap="none" strike="noStrike">
              <a:solidFill>
                <a:schemeClr val="dk1"/>
              </a:solidFill>
              <a:latin typeface="Calibri"/>
              <a:ea typeface="Calibri"/>
              <a:cs typeface="Calibri"/>
              <a:sym typeface="Calibri"/>
            </a:endParaRPr>
          </a:p>
        </p:txBody>
      </p:sp>
      <p:sp>
        <p:nvSpPr>
          <p:cNvPr id="347" name="Google Shape;347;p10"/>
          <p:cNvSpPr/>
          <p:nvPr/>
        </p:nvSpPr>
        <p:spPr>
          <a:xfrm>
            <a:off x="2057400" y="28529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0"/>
          <p:cNvSpPr/>
          <p:nvPr/>
        </p:nvSpPr>
        <p:spPr>
          <a:xfrm>
            <a:off x="2057400" y="2852928"/>
            <a:ext cx="2736685" cy="192024"/>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0"/>
          <p:cNvSpPr/>
          <p:nvPr/>
        </p:nvSpPr>
        <p:spPr>
          <a:xfrm>
            <a:off x="5257800" y="28117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6.94%</a:t>
            </a:r>
            <a:endParaRPr b="0" i="0" sz="950" u="none" cap="none" strike="noStrike">
              <a:solidFill>
                <a:schemeClr val="dk1"/>
              </a:solidFill>
              <a:latin typeface="Calibri"/>
              <a:ea typeface="Calibri"/>
              <a:cs typeface="Calibri"/>
              <a:sym typeface="Calibri"/>
            </a:endParaRPr>
          </a:p>
        </p:txBody>
      </p:sp>
      <p:sp>
        <p:nvSpPr>
          <p:cNvPr id="350" name="Google Shape;350;p10"/>
          <p:cNvSpPr/>
          <p:nvPr/>
        </p:nvSpPr>
        <p:spPr>
          <a:xfrm>
            <a:off x="640080" y="3268980"/>
            <a:ext cx="1417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0" i="0" lang="en-US" sz="950" u="none" cap="none" strike="noStrike">
                <a:solidFill>
                  <a:srgbClr val="1E3055"/>
                </a:solidFill>
                <a:latin typeface="DM Sans"/>
                <a:ea typeface="DM Sans"/>
                <a:cs typeface="DM Sans"/>
                <a:sym typeface="DM Sans"/>
              </a:rPr>
              <a:t>Germany</a:t>
            </a:r>
            <a:endParaRPr b="0" i="0" sz="950" u="none" cap="none" strike="noStrike">
              <a:solidFill>
                <a:schemeClr val="dk1"/>
              </a:solidFill>
              <a:latin typeface="Calibri"/>
              <a:ea typeface="Calibri"/>
              <a:cs typeface="Calibri"/>
              <a:sym typeface="Calibri"/>
            </a:endParaRPr>
          </a:p>
        </p:txBody>
      </p:sp>
      <p:sp>
        <p:nvSpPr>
          <p:cNvPr id="351" name="Google Shape;351;p10"/>
          <p:cNvSpPr/>
          <p:nvPr/>
        </p:nvSpPr>
        <p:spPr>
          <a:xfrm>
            <a:off x="2057400" y="3310128"/>
            <a:ext cx="3154680" cy="192024"/>
          </a:xfrm>
          <a:prstGeom prst="rect">
            <a:avLst/>
          </a:prstGeom>
          <a:solidFill>
            <a:srgbClr val="DEE3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0"/>
          <p:cNvSpPr/>
          <p:nvPr/>
        </p:nvSpPr>
        <p:spPr>
          <a:xfrm>
            <a:off x="2057400" y="3310128"/>
            <a:ext cx="2409387" cy="192024"/>
          </a:xfrm>
          <a:prstGeom prst="rect">
            <a:avLst/>
          </a:prstGeom>
          <a:solidFill>
            <a:srgbClr val="1E30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0"/>
          <p:cNvSpPr/>
          <p:nvPr/>
        </p:nvSpPr>
        <p:spPr>
          <a:xfrm>
            <a:off x="5257800" y="3268980"/>
            <a:ext cx="566928"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6.11%</a:t>
            </a:r>
            <a:endParaRPr b="0" i="0" sz="950" u="none" cap="none" strike="noStrike">
              <a:solidFill>
                <a:schemeClr val="dk1"/>
              </a:solidFill>
              <a:latin typeface="Calibri"/>
              <a:ea typeface="Calibri"/>
              <a:cs typeface="Calibri"/>
              <a:sym typeface="Calibri"/>
            </a:endParaRPr>
          </a:p>
        </p:txBody>
      </p:sp>
      <p:sp>
        <p:nvSpPr>
          <p:cNvPr id="354" name="Google Shape;354;p10"/>
          <p:cNvSpPr/>
          <p:nvPr/>
        </p:nvSpPr>
        <p:spPr>
          <a:xfrm>
            <a:off x="640080" y="3840480"/>
            <a:ext cx="5212080" cy="914400"/>
          </a:xfrm>
          <a:prstGeom prst="rect">
            <a:avLst/>
          </a:prstGeom>
          <a:solidFill>
            <a:srgbClr val="F4F6F9"/>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0"/>
          <p:cNvSpPr/>
          <p:nvPr/>
        </p:nvSpPr>
        <p:spPr>
          <a:xfrm>
            <a:off x="822960" y="3840480"/>
            <a:ext cx="4846320" cy="914400"/>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1,843 vs 1,830. </a:t>
            </a:r>
            <a:r>
              <a:rPr b="0" i="0" lang="en-US" sz="1050" u="none" cap="none" strike="noStrike">
                <a:solidFill>
                  <a:srgbClr val="3A3A3A"/>
                </a:solidFill>
                <a:latin typeface="DM Sans"/>
                <a:ea typeface="DM Sans"/>
                <a:cs typeface="DM Sans"/>
                <a:sym typeface="DM Sans"/>
              </a:rPr>
              <a:t>That is the gap between the British and the Dutch in Q2 — 15 transactions. On H1 trend the Netherlands becomes Spain's largest foreign buyer group before the year is out, ending four decades of British dominance.</a:t>
            </a:r>
            <a:endParaRPr b="0" i="0" sz="1050" u="none" cap="none" strike="noStrike">
              <a:solidFill>
                <a:schemeClr val="dk1"/>
              </a:solidFill>
              <a:latin typeface="Calibri"/>
              <a:ea typeface="Calibri"/>
              <a:cs typeface="Calibri"/>
              <a:sym typeface="Calibri"/>
            </a:endParaRPr>
          </a:p>
        </p:txBody>
      </p:sp>
      <p:sp>
        <p:nvSpPr>
          <p:cNvPr id="356" name="Google Shape;356;p10"/>
          <p:cNvSpPr/>
          <p:nvPr/>
        </p:nvSpPr>
        <p:spPr>
          <a:xfrm>
            <a:off x="640080" y="4828032"/>
            <a:ext cx="5212080" cy="384048"/>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800"/>
              <a:buFont typeface="DM Sans"/>
              <a:buNone/>
            </a:pPr>
            <a:r>
              <a:rPr b="0" i="1" lang="en-US" sz="800" u="none" cap="none" strike="noStrike">
                <a:solidFill>
                  <a:srgbClr val="6E7682"/>
                </a:solidFill>
                <a:latin typeface="DM Sans"/>
                <a:ea typeface="DM Sans"/>
                <a:cs typeface="DM Sans"/>
                <a:sym typeface="DM Sans"/>
              </a:rPr>
              <a:t>Registradores Q2 2026: foreigners = a record 15.98% of ALL Spanish home sales, 26,836 operations (+11.3% YoY) · 57.39% EU, 16.75% rest of Europe · total market 167,934 (−2.3% YoY).</a:t>
            </a:r>
            <a:endParaRPr b="0" i="0" sz="800" u="none" cap="none" strike="noStrike">
              <a:solidFill>
                <a:schemeClr val="dk1"/>
              </a:solidFill>
              <a:latin typeface="Calibri"/>
              <a:ea typeface="Calibri"/>
              <a:cs typeface="Calibri"/>
              <a:sym typeface="Calibri"/>
            </a:endParaRPr>
          </a:p>
        </p:txBody>
      </p:sp>
      <p:sp>
        <p:nvSpPr>
          <p:cNvPr id="357" name="Google Shape;357;p10"/>
          <p:cNvSpPr/>
          <p:nvPr/>
        </p:nvSpPr>
        <p:spPr>
          <a:xfrm>
            <a:off x="6309360" y="2011680"/>
            <a:ext cx="5242255"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950"/>
              <a:buFont typeface="DM Sans"/>
              <a:buNone/>
            </a:pPr>
            <a:r>
              <a:rPr b="1" i="0" lang="en-US" sz="950" u="none" cap="none" strike="noStrike">
                <a:solidFill>
                  <a:srgbClr val="1E3055"/>
                </a:solidFill>
                <a:latin typeface="DM Sans"/>
                <a:ea typeface="DM Sans"/>
                <a:cs typeface="DM Sans"/>
                <a:sym typeface="DM Sans"/>
              </a:rPr>
              <a:t>H1 2026 GROWTH BY NATIONALITY · YoY</a:t>
            </a:r>
            <a:endParaRPr b="0" i="0" sz="950" u="none" cap="none" strike="noStrike">
              <a:solidFill>
                <a:schemeClr val="dk1"/>
              </a:solidFill>
              <a:latin typeface="Calibri"/>
              <a:ea typeface="Calibri"/>
              <a:cs typeface="Calibri"/>
              <a:sym typeface="Calibri"/>
            </a:endParaRPr>
          </a:p>
        </p:txBody>
      </p:sp>
      <p:sp>
        <p:nvSpPr>
          <p:cNvPr id="358" name="Google Shape;358;p10"/>
          <p:cNvSpPr/>
          <p:nvPr/>
        </p:nvSpPr>
        <p:spPr>
          <a:xfrm>
            <a:off x="6309360" y="2377440"/>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Netherlands</a:t>
            </a:r>
            <a:endParaRPr b="0" i="0" sz="1050" u="none" cap="none" strike="noStrike">
              <a:solidFill>
                <a:schemeClr val="dk1"/>
              </a:solidFill>
              <a:latin typeface="Calibri"/>
              <a:ea typeface="Calibri"/>
              <a:cs typeface="Calibri"/>
              <a:sym typeface="Calibri"/>
            </a:endParaRPr>
          </a:p>
        </p:txBody>
      </p:sp>
      <p:sp>
        <p:nvSpPr>
          <p:cNvPr id="359" name="Google Shape;359;p10"/>
          <p:cNvSpPr/>
          <p:nvPr/>
        </p:nvSpPr>
        <p:spPr>
          <a:xfrm>
            <a:off x="8183880" y="2377440"/>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+12%</a:t>
            </a:r>
            <a:endParaRPr b="0" i="0" sz="1050" u="none" cap="none" strike="noStrike">
              <a:solidFill>
                <a:schemeClr val="dk1"/>
              </a:solidFill>
              <a:latin typeface="Calibri"/>
              <a:ea typeface="Calibri"/>
              <a:cs typeface="Calibri"/>
              <a:sym typeface="Calibri"/>
            </a:endParaRPr>
          </a:p>
        </p:txBody>
      </p:sp>
      <p:sp>
        <p:nvSpPr>
          <p:cNvPr id="360" name="Google Shape;360;p10"/>
          <p:cNvSpPr/>
          <p:nvPr/>
        </p:nvSpPr>
        <p:spPr>
          <a:xfrm>
            <a:off x="9144000" y="2377440"/>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3,489 purchases</a:t>
            </a:r>
            <a:endParaRPr b="0" i="0" sz="950" u="none" cap="none" strike="noStrike">
              <a:solidFill>
                <a:schemeClr val="dk1"/>
              </a:solidFill>
              <a:latin typeface="Calibri"/>
              <a:ea typeface="Calibri"/>
              <a:cs typeface="Calibri"/>
              <a:sym typeface="Calibri"/>
            </a:endParaRPr>
          </a:p>
        </p:txBody>
      </p:sp>
      <p:cxnSp>
        <p:nvCxnSpPr>
          <p:cNvPr id="361" name="Google Shape;361;p10"/>
          <p:cNvCxnSpPr/>
          <p:nvPr/>
        </p:nvCxnSpPr>
        <p:spPr>
          <a:xfrm>
            <a:off x="6309360" y="2743200"/>
            <a:ext cx="5242255" cy="0"/>
          </a:xfrm>
          <a:prstGeom prst="straightConnector1">
            <a:avLst/>
          </a:prstGeom>
          <a:noFill/>
          <a:ln cap="flat" cmpd="sng" w="9525">
            <a:solidFill>
              <a:srgbClr val="DBE0E8"/>
            </a:solidFill>
            <a:prstDash val="solid"/>
            <a:round/>
            <a:headEnd len="sm" w="sm" type="none"/>
            <a:tailEnd len="sm" w="sm" type="none"/>
          </a:ln>
        </p:spPr>
      </p:cxnSp>
      <p:sp>
        <p:nvSpPr>
          <p:cNvPr id="362" name="Google Shape;362;p10"/>
          <p:cNvSpPr/>
          <p:nvPr/>
        </p:nvSpPr>
        <p:spPr>
          <a:xfrm>
            <a:off x="6309360" y="2779776"/>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Italy</a:t>
            </a:r>
            <a:endParaRPr b="0" i="0" sz="1050" u="none" cap="none" strike="noStrike">
              <a:solidFill>
                <a:schemeClr val="dk1"/>
              </a:solidFill>
              <a:latin typeface="Calibri"/>
              <a:ea typeface="Calibri"/>
              <a:cs typeface="Calibri"/>
              <a:sym typeface="Calibri"/>
            </a:endParaRPr>
          </a:p>
        </p:txBody>
      </p:sp>
      <p:sp>
        <p:nvSpPr>
          <p:cNvPr id="363" name="Google Shape;363;p10"/>
          <p:cNvSpPr/>
          <p:nvPr/>
        </p:nvSpPr>
        <p:spPr>
          <a:xfrm>
            <a:off x="8183880" y="2779776"/>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+11%</a:t>
            </a:r>
            <a:endParaRPr b="0" i="0" sz="1050" u="none" cap="none" strike="noStrike">
              <a:solidFill>
                <a:schemeClr val="dk1"/>
              </a:solidFill>
              <a:latin typeface="Calibri"/>
              <a:ea typeface="Calibri"/>
              <a:cs typeface="Calibri"/>
              <a:sym typeface="Calibri"/>
            </a:endParaRPr>
          </a:p>
        </p:txBody>
      </p:sp>
      <p:sp>
        <p:nvSpPr>
          <p:cNvPr id="364" name="Google Shape;364;p10"/>
          <p:cNvSpPr/>
          <p:nvPr/>
        </p:nvSpPr>
        <p:spPr>
          <a:xfrm>
            <a:off x="9144000" y="2779776"/>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new top-5 nationality</a:t>
            </a:r>
            <a:endParaRPr b="0" i="0" sz="950" u="none" cap="none" strike="noStrike">
              <a:solidFill>
                <a:schemeClr val="dk1"/>
              </a:solidFill>
              <a:latin typeface="Calibri"/>
              <a:ea typeface="Calibri"/>
              <a:cs typeface="Calibri"/>
              <a:sym typeface="Calibri"/>
            </a:endParaRPr>
          </a:p>
        </p:txBody>
      </p:sp>
      <p:cxnSp>
        <p:nvCxnSpPr>
          <p:cNvPr id="365" name="Google Shape;365;p10"/>
          <p:cNvCxnSpPr/>
          <p:nvPr/>
        </p:nvCxnSpPr>
        <p:spPr>
          <a:xfrm>
            <a:off x="6309360" y="3145536"/>
            <a:ext cx="5242255" cy="0"/>
          </a:xfrm>
          <a:prstGeom prst="straightConnector1">
            <a:avLst/>
          </a:prstGeom>
          <a:noFill/>
          <a:ln cap="flat" cmpd="sng" w="9525">
            <a:solidFill>
              <a:srgbClr val="DBE0E8"/>
            </a:solidFill>
            <a:prstDash val="solid"/>
            <a:round/>
            <a:headEnd len="sm" w="sm" type="none"/>
            <a:tailEnd len="sm" w="sm" type="none"/>
          </a:ln>
        </p:spPr>
      </p:cxnSp>
      <p:sp>
        <p:nvSpPr>
          <p:cNvPr id="366" name="Google Shape;366;p10"/>
          <p:cNvSpPr/>
          <p:nvPr/>
        </p:nvSpPr>
        <p:spPr>
          <a:xfrm>
            <a:off x="6309360" y="3182112"/>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Poland</a:t>
            </a:r>
            <a:endParaRPr b="0" i="0" sz="1050" u="none" cap="none" strike="noStrike">
              <a:solidFill>
                <a:schemeClr val="dk1"/>
              </a:solidFill>
              <a:latin typeface="Calibri"/>
              <a:ea typeface="Calibri"/>
              <a:cs typeface="Calibri"/>
              <a:sym typeface="Calibri"/>
            </a:endParaRPr>
          </a:p>
        </p:txBody>
      </p:sp>
      <p:sp>
        <p:nvSpPr>
          <p:cNvPr id="367" name="Google Shape;367;p10"/>
          <p:cNvSpPr/>
          <p:nvPr/>
        </p:nvSpPr>
        <p:spPr>
          <a:xfrm>
            <a:off x="8183880" y="3182112"/>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+11%</a:t>
            </a:r>
            <a:endParaRPr b="0" i="0" sz="1050" u="none" cap="none" strike="noStrike">
              <a:solidFill>
                <a:schemeClr val="dk1"/>
              </a:solidFill>
              <a:latin typeface="Calibri"/>
              <a:ea typeface="Calibri"/>
              <a:cs typeface="Calibri"/>
              <a:sym typeface="Calibri"/>
            </a:endParaRPr>
          </a:p>
        </p:txBody>
      </p:sp>
      <p:sp>
        <p:nvSpPr>
          <p:cNvPr id="368" name="Google Shape;368;p10"/>
          <p:cNvSpPr/>
          <p:nvPr/>
        </p:nvSpPr>
        <p:spPr>
          <a:xfrm>
            <a:off x="9144000" y="3182112"/>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small base, fast</a:t>
            </a:r>
            <a:endParaRPr b="0" i="0" sz="950" u="none" cap="none" strike="noStrike">
              <a:solidFill>
                <a:schemeClr val="dk1"/>
              </a:solidFill>
              <a:latin typeface="Calibri"/>
              <a:ea typeface="Calibri"/>
              <a:cs typeface="Calibri"/>
              <a:sym typeface="Calibri"/>
            </a:endParaRPr>
          </a:p>
        </p:txBody>
      </p:sp>
      <p:cxnSp>
        <p:nvCxnSpPr>
          <p:cNvPr id="369" name="Google Shape;369;p10"/>
          <p:cNvCxnSpPr/>
          <p:nvPr/>
        </p:nvCxnSpPr>
        <p:spPr>
          <a:xfrm>
            <a:off x="6309360" y="3547872"/>
            <a:ext cx="5242255" cy="0"/>
          </a:xfrm>
          <a:prstGeom prst="straightConnector1">
            <a:avLst/>
          </a:prstGeom>
          <a:noFill/>
          <a:ln cap="flat" cmpd="sng" w="9525">
            <a:solidFill>
              <a:srgbClr val="DBE0E8"/>
            </a:solidFill>
            <a:prstDash val="solid"/>
            <a:round/>
            <a:headEnd len="sm" w="sm" type="none"/>
            <a:tailEnd len="sm" w="sm" type="none"/>
          </a:ln>
        </p:spPr>
      </p:cxnSp>
      <p:sp>
        <p:nvSpPr>
          <p:cNvPr id="370" name="Google Shape;370;p10"/>
          <p:cNvSpPr/>
          <p:nvPr/>
        </p:nvSpPr>
        <p:spPr>
          <a:xfrm>
            <a:off x="6309360" y="3584448"/>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Ireland</a:t>
            </a:r>
            <a:endParaRPr b="0" i="0" sz="1050" u="none" cap="none" strike="noStrike">
              <a:solidFill>
                <a:schemeClr val="dk1"/>
              </a:solidFill>
              <a:latin typeface="Calibri"/>
              <a:ea typeface="Calibri"/>
              <a:cs typeface="Calibri"/>
              <a:sym typeface="Calibri"/>
            </a:endParaRPr>
          </a:p>
        </p:txBody>
      </p:sp>
      <p:sp>
        <p:nvSpPr>
          <p:cNvPr id="371" name="Google Shape;371;p10"/>
          <p:cNvSpPr/>
          <p:nvPr/>
        </p:nvSpPr>
        <p:spPr>
          <a:xfrm>
            <a:off x="8183880" y="3584448"/>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+6%</a:t>
            </a:r>
            <a:endParaRPr b="0" i="0" sz="1050" u="none" cap="none" strike="noStrike">
              <a:solidFill>
                <a:schemeClr val="dk1"/>
              </a:solidFill>
              <a:latin typeface="Calibri"/>
              <a:ea typeface="Calibri"/>
              <a:cs typeface="Calibri"/>
              <a:sym typeface="Calibri"/>
            </a:endParaRPr>
          </a:p>
        </p:txBody>
      </p:sp>
      <p:sp>
        <p:nvSpPr>
          <p:cNvPr id="372" name="Google Shape;372;p10"/>
          <p:cNvSpPr/>
          <p:nvPr/>
        </p:nvSpPr>
        <p:spPr>
          <a:xfrm>
            <a:off x="9144000" y="3584448"/>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steady</a:t>
            </a:r>
            <a:endParaRPr b="0" i="0" sz="950" u="none" cap="none" strike="noStrike">
              <a:solidFill>
                <a:schemeClr val="dk1"/>
              </a:solidFill>
              <a:latin typeface="Calibri"/>
              <a:ea typeface="Calibri"/>
              <a:cs typeface="Calibri"/>
              <a:sym typeface="Calibri"/>
            </a:endParaRPr>
          </a:p>
        </p:txBody>
      </p:sp>
      <p:cxnSp>
        <p:nvCxnSpPr>
          <p:cNvPr id="373" name="Google Shape;373;p10"/>
          <p:cNvCxnSpPr/>
          <p:nvPr/>
        </p:nvCxnSpPr>
        <p:spPr>
          <a:xfrm>
            <a:off x="6309360" y="3950208"/>
            <a:ext cx="5242255" cy="0"/>
          </a:xfrm>
          <a:prstGeom prst="straightConnector1">
            <a:avLst/>
          </a:prstGeom>
          <a:noFill/>
          <a:ln cap="flat" cmpd="sng" w="9525">
            <a:solidFill>
              <a:srgbClr val="DBE0E8"/>
            </a:solidFill>
            <a:prstDash val="solid"/>
            <a:round/>
            <a:headEnd len="sm" w="sm" type="none"/>
            <a:tailEnd len="sm" w="sm" type="none"/>
          </a:ln>
        </p:spPr>
      </p:cxnSp>
      <p:sp>
        <p:nvSpPr>
          <p:cNvPr id="374" name="Google Shape;374;p10"/>
          <p:cNvSpPr/>
          <p:nvPr/>
        </p:nvSpPr>
        <p:spPr>
          <a:xfrm>
            <a:off x="6309360" y="3986784"/>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France</a:t>
            </a:r>
            <a:endParaRPr b="0" i="0" sz="1050" u="none" cap="none" strike="noStrike">
              <a:solidFill>
                <a:schemeClr val="dk1"/>
              </a:solidFill>
              <a:latin typeface="Calibri"/>
              <a:ea typeface="Calibri"/>
              <a:cs typeface="Calibri"/>
              <a:sym typeface="Calibri"/>
            </a:endParaRPr>
          </a:p>
        </p:txBody>
      </p:sp>
      <p:sp>
        <p:nvSpPr>
          <p:cNvPr id="375" name="Google Shape;375;p10"/>
          <p:cNvSpPr/>
          <p:nvPr/>
        </p:nvSpPr>
        <p:spPr>
          <a:xfrm>
            <a:off x="8183880" y="3986784"/>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50"/>
              <a:buFont typeface="DM Sans"/>
              <a:buNone/>
            </a:pPr>
            <a:r>
              <a:rPr b="1" i="0" lang="en-US" sz="1050" u="none" cap="none" strike="noStrike">
                <a:solidFill>
                  <a:srgbClr val="A07619"/>
                </a:solidFill>
                <a:latin typeface="DM Sans"/>
                <a:ea typeface="DM Sans"/>
                <a:cs typeface="DM Sans"/>
                <a:sym typeface="DM Sans"/>
              </a:rPr>
              <a:t>+3%</a:t>
            </a:r>
            <a:endParaRPr b="0" i="0" sz="1050" u="none" cap="none" strike="noStrike">
              <a:solidFill>
                <a:schemeClr val="dk1"/>
              </a:solidFill>
              <a:latin typeface="Calibri"/>
              <a:ea typeface="Calibri"/>
              <a:cs typeface="Calibri"/>
              <a:sym typeface="Calibri"/>
            </a:endParaRPr>
          </a:p>
        </p:txBody>
      </p:sp>
      <p:sp>
        <p:nvSpPr>
          <p:cNvPr id="376" name="Google Shape;376;p10"/>
          <p:cNvSpPr/>
          <p:nvPr/>
        </p:nvSpPr>
        <p:spPr>
          <a:xfrm>
            <a:off x="9144000" y="3986784"/>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budget-driven</a:t>
            </a:r>
            <a:endParaRPr b="0" i="0" sz="950" u="none" cap="none" strike="noStrike">
              <a:solidFill>
                <a:schemeClr val="dk1"/>
              </a:solidFill>
              <a:latin typeface="Calibri"/>
              <a:ea typeface="Calibri"/>
              <a:cs typeface="Calibri"/>
              <a:sym typeface="Calibri"/>
            </a:endParaRPr>
          </a:p>
        </p:txBody>
      </p:sp>
      <p:cxnSp>
        <p:nvCxnSpPr>
          <p:cNvPr id="377" name="Google Shape;377;p10"/>
          <p:cNvCxnSpPr/>
          <p:nvPr/>
        </p:nvCxnSpPr>
        <p:spPr>
          <a:xfrm>
            <a:off x="6309360" y="4352544"/>
            <a:ext cx="5242255" cy="0"/>
          </a:xfrm>
          <a:prstGeom prst="straightConnector1">
            <a:avLst/>
          </a:prstGeom>
          <a:noFill/>
          <a:ln cap="flat" cmpd="sng" w="9525">
            <a:solidFill>
              <a:srgbClr val="DBE0E8"/>
            </a:solidFill>
            <a:prstDash val="solid"/>
            <a:round/>
            <a:headEnd len="sm" w="sm" type="none"/>
            <a:tailEnd len="sm" w="sm" type="none"/>
          </a:ln>
        </p:spPr>
      </p:cxnSp>
      <p:sp>
        <p:nvSpPr>
          <p:cNvPr id="378" name="Google Shape;378;p10"/>
          <p:cNvSpPr/>
          <p:nvPr/>
        </p:nvSpPr>
        <p:spPr>
          <a:xfrm>
            <a:off x="6309360" y="4389120"/>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Germany</a:t>
            </a:r>
            <a:endParaRPr b="0" i="0" sz="1050" u="none" cap="none" strike="noStrike">
              <a:solidFill>
                <a:schemeClr val="dk1"/>
              </a:solidFill>
              <a:latin typeface="Calibri"/>
              <a:ea typeface="Calibri"/>
              <a:cs typeface="Calibri"/>
              <a:sym typeface="Calibri"/>
            </a:endParaRPr>
          </a:p>
        </p:txBody>
      </p:sp>
      <p:sp>
        <p:nvSpPr>
          <p:cNvPr id="379" name="Google Shape;379;p10"/>
          <p:cNvSpPr/>
          <p:nvPr/>
        </p:nvSpPr>
        <p:spPr>
          <a:xfrm>
            <a:off x="8183880" y="4389120"/>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−2%</a:t>
            </a:r>
            <a:endParaRPr b="0" i="0" sz="1050" u="none" cap="none" strike="noStrike">
              <a:solidFill>
                <a:schemeClr val="dk1"/>
              </a:solidFill>
              <a:latin typeface="Calibri"/>
              <a:ea typeface="Calibri"/>
              <a:cs typeface="Calibri"/>
              <a:sym typeface="Calibri"/>
            </a:endParaRPr>
          </a:p>
        </p:txBody>
      </p:sp>
      <p:sp>
        <p:nvSpPr>
          <p:cNvPr id="380" name="Google Shape;380;p10"/>
          <p:cNvSpPr/>
          <p:nvPr/>
        </p:nvSpPr>
        <p:spPr>
          <a:xfrm>
            <a:off x="9144000" y="4389120"/>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intent ≠ conversion</a:t>
            </a:r>
            <a:endParaRPr b="0" i="0" sz="950" u="none" cap="none" strike="noStrike">
              <a:solidFill>
                <a:schemeClr val="dk1"/>
              </a:solidFill>
              <a:latin typeface="Calibri"/>
              <a:ea typeface="Calibri"/>
              <a:cs typeface="Calibri"/>
              <a:sym typeface="Calibri"/>
            </a:endParaRPr>
          </a:p>
        </p:txBody>
      </p:sp>
      <p:cxnSp>
        <p:nvCxnSpPr>
          <p:cNvPr id="381" name="Google Shape;381;p10"/>
          <p:cNvCxnSpPr/>
          <p:nvPr/>
        </p:nvCxnSpPr>
        <p:spPr>
          <a:xfrm>
            <a:off x="6309360" y="4754880"/>
            <a:ext cx="5242255" cy="0"/>
          </a:xfrm>
          <a:prstGeom prst="straightConnector1">
            <a:avLst/>
          </a:prstGeom>
          <a:noFill/>
          <a:ln cap="flat" cmpd="sng" w="9525">
            <a:solidFill>
              <a:srgbClr val="DBE0E8"/>
            </a:solidFill>
            <a:prstDash val="solid"/>
            <a:round/>
            <a:headEnd len="sm" w="sm" type="none"/>
            <a:tailEnd len="sm" w="sm" type="none"/>
          </a:ln>
        </p:spPr>
      </p:cxnSp>
      <p:sp>
        <p:nvSpPr>
          <p:cNvPr id="382" name="Google Shape;382;p10"/>
          <p:cNvSpPr/>
          <p:nvPr/>
        </p:nvSpPr>
        <p:spPr>
          <a:xfrm>
            <a:off x="6309360" y="4791456"/>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United Kingdom</a:t>
            </a:r>
            <a:endParaRPr b="0" i="0" sz="1050" u="none" cap="none" strike="noStrike">
              <a:solidFill>
                <a:schemeClr val="dk1"/>
              </a:solidFill>
              <a:latin typeface="Calibri"/>
              <a:ea typeface="Calibri"/>
              <a:cs typeface="Calibri"/>
              <a:sym typeface="Calibri"/>
            </a:endParaRPr>
          </a:p>
        </p:txBody>
      </p:sp>
      <p:sp>
        <p:nvSpPr>
          <p:cNvPr id="383" name="Google Shape;383;p10"/>
          <p:cNvSpPr/>
          <p:nvPr/>
        </p:nvSpPr>
        <p:spPr>
          <a:xfrm>
            <a:off x="8183880" y="4791456"/>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−10.5%</a:t>
            </a:r>
            <a:endParaRPr b="0" i="0" sz="1050" u="none" cap="none" strike="noStrike">
              <a:solidFill>
                <a:schemeClr val="dk1"/>
              </a:solidFill>
              <a:latin typeface="Calibri"/>
              <a:ea typeface="Calibri"/>
              <a:cs typeface="Calibri"/>
              <a:sym typeface="Calibri"/>
            </a:endParaRPr>
          </a:p>
        </p:txBody>
      </p:sp>
      <p:sp>
        <p:nvSpPr>
          <p:cNvPr id="384" name="Google Shape;384;p10"/>
          <p:cNvSpPr/>
          <p:nvPr/>
        </p:nvSpPr>
        <p:spPr>
          <a:xfrm>
            <a:off x="9144000" y="4791456"/>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3,567 purchases</a:t>
            </a:r>
            <a:endParaRPr b="0" i="0" sz="950" u="none" cap="none" strike="noStrike">
              <a:solidFill>
                <a:schemeClr val="dk1"/>
              </a:solidFill>
              <a:latin typeface="Calibri"/>
              <a:ea typeface="Calibri"/>
              <a:cs typeface="Calibri"/>
              <a:sym typeface="Calibri"/>
            </a:endParaRPr>
          </a:p>
        </p:txBody>
      </p:sp>
      <p:cxnSp>
        <p:nvCxnSpPr>
          <p:cNvPr id="385" name="Google Shape;385;p10"/>
          <p:cNvCxnSpPr/>
          <p:nvPr/>
        </p:nvCxnSpPr>
        <p:spPr>
          <a:xfrm>
            <a:off x="6309360" y="5157216"/>
            <a:ext cx="5242255" cy="0"/>
          </a:xfrm>
          <a:prstGeom prst="straightConnector1">
            <a:avLst/>
          </a:prstGeom>
          <a:noFill/>
          <a:ln cap="flat" cmpd="sng" w="9525">
            <a:solidFill>
              <a:srgbClr val="DBE0E8"/>
            </a:solidFill>
            <a:prstDash val="solid"/>
            <a:round/>
            <a:headEnd len="sm" w="sm" type="none"/>
            <a:tailEnd len="sm" w="sm" type="none"/>
          </a:ln>
        </p:spPr>
      </p:cxnSp>
      <p:sp>
        <p:nvSpPr>
          <p:cNvPr id="386" name="Google Shape;386;p10"/>
          <p:cNvSpPr/>
          <p:nvPr/>
        </p:nvSpPr>
        <p:spPr>
          <a:xfrm>
            <a:off x="6309360" y="5193792"/>
            <a:ext cx="187452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Belgium</a:t>
            </a:r>
            <a:endParaRPr b="0" i="0" sz="1050" u="none" cap="none" strike="noStrike">
              <a:solidFill>
                <a:schemeClr val="dk1"/>
              </a:solidFill>
              <a:latin typeface="Calibri"/>
              <a:ea typeface="Calibri"/>
              <a:cs typeface="Calibri"/>
              <a:sym typeface="Calibri"/>
            </a:endParaRPr>
          </a:p>
        </p:txBody>
      </p:sp>
      <p:sp>
        <p:nvSpPr>
          <p:cNvPr id="387" name="Google Shape;387;p10"/>
          <p:cNvSpPr/>
          <p:nvPr/>
        </p:nvSpPr>
        <p:spPr>
          <a:xfrm>
            <a:off x="8183880" y="5193792"/>
            <a:ext cx="91440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050"/>
              <a:buFont typeface="DM Sans"/>
              <a:buNone/>
            </a:pPr>
            <a:r>
              <a:rPr b="1" i="0" lang="en-US" sz="1050" u="none" cap="none" strike="noStrike">
                <a:solidFill>
                  <a:srgbClr val="1E3055"/>
                </a:solidFill>
                <a:latin typeface="DM Sans"/>
                <a:ea typeface="DM Sans"/>
                <a:cs typeface="DM Sans"/>
                <a:sym typeface="DM Sans"/>
              </a:rPr>
              <a:t>−16%</a:t>
            </a:r>
            <a:endParaRPr b="0" i="0" sz="1050" u="none" cap="none" strike="noStrike">
              <a:solidFill>
                <a:schemeClr val="dk1"/>
              </a:solidFill>
              <a:latin typeface="Calibri"/>
              <a:ea typeface="Calibri"/>
              <a:cs typeface="Calibri"/>
              <a:sym typeface="Calibri"/>
            </a:endParaRPr>
          </a:p>
        </p:txBody>
      </p:sp>
      <p:sp>
        <p:nvSpPr>
          <p:cNvPr id="388" name="Google Shape;388;p10"/>
          <p:cNvSpPr/>
          <p:nvPr/>
        </p:nvSpPr>
        <p:spPr>
          <a:xfrm>
            <a:off x="9144000" y="5193792"/>
            <a:ext cx="2407615"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950"/>
              <a:buFont typeface="DM Sans"/>
              <a:buNone/>
            </a:pPr>
            <a:r>
              <a:rPr b="0" i="0" lang="en-US" sz="950" u="none" cap="none" strike="noStrike">
                <a:solidFill>
                  <a:srgbClr val="6E7682"/>
                </a:solidFill>
                <a:latin typeface="DM Sans"/>
                <a:ea typeface="DM Sans"/>
                <a:cs typeface="DM Sans"/>
                <a:sym typeface="DM Sans"/>
              </a:rPr>
              <a:t>only major faller</a:t>
            </a:r>
            <a:endParaRPr b="0" i="0" sz="950" u="none" cap="none" strike="noStrike">
              <a:solidFill>
                <a:schemeClr val="dk1"/>
              </a:solidFill>
              <a:latin typeface="Calibri"/>
              <a:ea typeface="Calibri"/>
              <a:cs typeface="Calibri"/>
              <a:sym typeface="Calibri"/>
            </a:endParaRPr>
          </a:p>
        </p:txBody>
      </p:sp>
      <p:sp>
        <p:nvSpPr>
          <p:cNvPr id="389" name="Google Shape;389;p10"/>
          <p:cNvSpPr/>
          <p:nvPr/>
        </p:nvSpPr>
        <p:spPr>
          <a:xfrm>
            <a:off x="6309360" y="5632704"/>
            <a:ext cx="5242255" cy="54864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800"/>
              <a:buFont typeface="DM Sans"/>
              <a:buNone/>
            </a:pPr>
            <a:r>
              <a:rPr b="0" i="1" lang="en-US" sz="800" u="none" cap="none" strike="noStrike">
                <a:solidFill>
                  <a:srgbClr val="6E7682"/>
                </a:solidFill>
                <a:latin typeface="DM Sans"/>
                <a:ea typeface="DM Sans"/>
                <a:cs typeface="DM Sans"/>
                <a:sym typeface="DM Sans"/>
              </a:rPr>
              <a:t>H1 2026 total foreign purchases: 51,627 (+4%), the highest first half on record; rolling 12-month total 99,410, within 590 of the symbolic 100,000. Source: Colegio de Registradores H1/Q2 2026, via Spanish Property Insight, 7 &amp; 29 Aug 2026.</a:t>
            </a:r>
            <a:endParaRPr b="0" i="0" sz="800" u="none" cap="none" strike="noStrike">
              <a:solidFill>
                <a:schemeClr val="dk1"/>
              </a:solidFill>
              <a:latin typeface="Calibri"/>
              <a:ea typeface="Calibri"/>
              <a:cs typeface="Calibri"/>
              <a:sym typeface="Calibri"/>
            </a:endParaRPr>
          </a:p>
        </p:txBody>
      </p:sp>
      <p:sp>
        <p:nvSpPr>
          <p:cNvPr id="390" name="Google Shape;390;p10"/>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391" name="Google Shape;391;p10"/>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08</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6" name="Shape 396"/>
        <p:cNvGrpSpPr/>
        <p:nvPr/>
      </p:nvGrpSpPr>
      <p:grpSpPr>
        <a:xfrm>
          <a:off x="0" y="0"/>
          <a:ext cx="0" cy="0"/>
          <a:chOff x="0" y="0"/>
          <a:chExt cx="0" cy="0"/>
        </a:xfrm>
      </p:grpSpPr>
      <p:sp>
        <p:nvSpPr>
          <p:cNvPr id="397" name="Google Shape;397;p11"/>
          <p:cNvSpPr/>
          <p:nvPr/>
        </p:nvSpPr>
        <p:spPr>
          <a:xfrm>
            <a:off x="640080" y="484632"/>
            <a:ext cx="118872" cy="118872"/>
          </a:xfrm>
          <a:prstGeom prst="rect">
            <a:avLst/>
          </a:prstGeom>
          <a:solidFill>
            <a:srgbClr val="CB9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1"/>
          <p:cNvSpPr/>
          <p:nvPr/>
        </p:nvSpPr>
        <p:spPr>
          <a:xfrm>
            <a:off x="868680" y="393192"/>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100"/>
              <a:buFont typeface="DM Sans"/>
              <a:buNone/>
            </a:pPr>
            <a:r>
              <a:rPr b="1" i="0" lang="en-US" sz="1100" u="none" cap="none" strike="noStrike">
                <a:solidFill>
                  <a:srgbClr val="A07619"/>
                </a:solidFill>
                <a:latin typeface="DM Sans"/>
                <a:ea typeface="DM Sans"/>
                <a:cs typeface="DM Sans"/>
                <a:sym typeface="DM Sans"/>
              </a:rPr>
              <a:t>BUDGET &amp; DEMOGRAPHICS · TARGET THE TOP</a:t>
            </a:r>
            <a:endParaRPr b="0" i="0" sz="1100" u="none" cap="none" strike="noStrike">
              <a:solidFill>
                <a:schemeClr val="dk1"/>
              </a:solidFill>
              <a:latin typeface="Calibri"/>
              <a:ea typeface="Calibri"/>
              <a:cs typeface="Calibri"/>
              <a:sym typeface="Calibri"/>
            </a:endParaRPr>
          </a:p>
        </p:txBody>
      </p:sp>
      <p:sp>
        <p:nvSpPr>
          <p:cNvPr id="399" name="Google Shape;399;p11"/>
          <p:cNvSpPr/>
          <p:nvPr/>
        </p:nvSpPr>
        <p:spPr>
          <a:xfrm>
            <a:off x="640080" y="786384"/>
            <a:ext cx="1088136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3000"/>
              <a:buFont typeface="Playfair Display"/>
              <a:buNone/>
            </a:pPr>
            <a:r>
              <a:rPr b="1" i="1" lang="en-US" sz="3000" u="none" cap="none" strike="noStrike">
                <a:solidFill>
                  <a:srgbClr val="1E3055"/>
                </a:solidFill>
                <a:latin typeface="Playfair Display"/>
                <a:ea typeface="Playfair Display"/>
                <a:cs typeface="Playfair Display"/>
                <a:sym typeface="Playfair Display"/>
              </a:rPr>
              <a:t>Who spends, where, and who they are</a:t>
            </a:r>
            <a:endParaRPr b="0" i="0" sz="3000" u="none" cap="none" strike="noStrike">
              <a:solidFill>
                <a:schemeClr val="dk1"/>
              </a:solidFill>
              <a:latin typeface="Calibri"/>
              <a:ea typeface="Calibri"/>
              <a:cs typeface="Calibri"/>
              <a:sym typeface="Calibri"/>
            </a:endParaRPr>
          </a:p>
        </p:txBody>
      </p:sp>
      <p:sp>
        <p:nvSpPr>
          <p:cNvPr id="400" name="Google Shape;400;p11"/>
          <p:cNvSpPr/>
          <p:nvPr/>
        </p:nvSpPr>
        <p:spPr>
          <a:xfrm>
            <a:off x="640080" y="1371600"/>
            <a:ext cx="10881360" cy="457200"/>
          </a:xfrm>
          <a:prstGeom prst="rect">
            <a:avLst/>
          </a:prstGeom>
          <a:noFill/>
          <a:ln>
            <a:noFill/>
          </a:ln>
        </p:spPr>
        <p:txBody>
          <a:bodyPr anchorCtr="0" anchor="ctr" bIns="0" lIns="0" spcFirstLastPara="1" rIns="0" wrap="square" tIns="0">
            <a:noAutofit/>
          </a:bodyPr>
          <a:lstStyle/>
          <a:p>
            <a:pPr indent="0" lvl="0" marL="0" marR="0" rtl="0" algn="l">
              <a:lnSpc>
                <a:spcPct val="105000"/>
              </a:lnSpc>
              <a:spcBef>
                <a:spcPts val="0"/>
              </a:spcBef>
              <a:spcAft>
                <a:spcPts val="0"/>
              </a:spcAft>
              <a:buClr>
                <a:srgbClr val="6E7682"/>
              </a:buClr>
              <a:buSzPts val="1250"/>
              <a:buFont typeface="DM Sans"/>
              <a:buNone/>
            </a:pPr>
            <a:r>
              <a:rPr b="0" i="0" lang="en-US" sz="1250" u="none" cap="none" strike="noStrike">
                <a:solidFill>
                  <a:srgbClr val="6E7682"/>
                </a:solidFill>
                <a:latin typeface="DM Sans"/>
                <a:ea typeface="DM Sans"/>
                <a:cs typeface="DM Sans"/>
                <a:sym typeface="DM Sans"/>
              </a:rPr>
              <a:t>Price paid, location and buyer profile by nationality — the high-net-worth view. Every figure country-tagged and sourced.</a:t>
            </a:r>
            <a:endParaRPr b="0" i="0" sz="1250" u="none" cap="none" strike="noStrike">
              <a:solidFill>
                <a:schemeClr val="dk1"/>
              </a:solidFill>
              <a:latin typeface="Calibri"/>
              <a:ea typeface="Calibri"/>
              <a:cs typeface="Calibri"/>
              <a:sym typeface="Calibri"/>
            </a:endParaRPr>
          </a:p>
        </p:txBody>
      </p:sp>
      <p:sp>
        <p:nvSpPr>
          <p:cNvPr id="401" name="Google Shape;401;p11"/>
          <p:cNvSpPr/>
          <p:nvPr/>
        </p:nvSpPr>
        <p:spPr>
          <a:xfrm>
            <a:off x="640080" y="1901952"/>
            <a:ext cx="219456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NATIONALITY</a:t>
            </a:r>
            <a:endParaRPr b="0" i="0" sz="800" u="none" cap="none" strike="noStrike">
              <a:solidFill>
                <a:schemeClr val="dk1"/>
              </a:solidFill>
              <a:latin typeface="Calibri"/>
              <a:ea typeface="Calibri"/>
              <a:cs typeface="Calibri"/>
              <a:sym typeface="Calibri"/>
            </a:endParaRPr>
          </a:p>
        </p:txBody>
      </p:sp>
      <p:sp>
        <p:nvSpPr>
          <p:cNvPr id="402" name="Google Shape;402;p11"/>
          <p:cNvSpPr/>
          <p:nvPr/>
        </p:nvSpPr>
        <p:spPr>
          <a:xfrm>
            <a:off x="2971800" y="1901952"/>
            <a:ext cx="128016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AVG €/m²</a:t>
            </a:r>
            <a:endParaRPr b="0" i="0" sz="800" u="none" cap="none" strike="noStrike">
              <a:solidFill>
                <a:schemeClr val="dk1"/>
              </a:solidFill>
              <a:latin typeface="Calibri"/>
              <a:ea typeface="Calibri"/>
              <a:cs typeface="Calibri"/>
              <a:sym typeface="Calibri"/>
            </a:endParaRPr>
          </a:p>
        </p:txBody>
      </p:sp>
      <p:sp>
        <p:nvSpPr>
          <p:cNvPr id="403" name="Google Shape;403;p11"/>
          <p:cNvSpPr/>
          <p:nvPr/>
        </p:nvSpPr>
        <p:spPr>
          <a:xfrm>
            <a:off x="4251960" y="1901952"/>
            <a:ext cx="338328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WHERE THEY CONCENTRATE</a:t>
            </a:r>
            <a:endParaRPr b="0" i="0" sz="800" u="none" cap="none" strike="noStrike">
              <a:solidFill>
                <a:schemeClr val="dk1"/>
              </a:solidFill>
              <a:latin typeface="Calibri"/>
              <a:ea typeface="Calibri"/>
              <a:cs typeface="Calibri"/>
              <a:sym typeface="Calibri"/>
            </a:endParaRPr>
          </a:p>
        </p:txBody>
      </p:sp>
      <p:sp>
        <p:nvSpPr>
          <p:cNvPr id="404" name="Google Shape;404;p11"/>
          <p:cNvSpPr/>
          <p:nvPr/>
        </p:nvSpPr>
        <p:spPr>
          <a:xfrm>
            <a:off x="7726680" y="1901952"/>
            <a:ext cx="365760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800"/>
              <a:buFont typeface="DM Sans"/>
              <a:buNone/>
            </a:pPr>
            <a:r>
              <a:rPr b="1" i="0" lang="en-US" sz="800" u="none" cap="none" strike="noStrike">
                <a:solidFill>
                  <a:srgbClr val="A07619"/>
                </a:solidFill>
                <a:latin typeface="DM Sans"/>
                <a:ea typeface="DM Sans"/>
                <a:cs typeface="DM Sans"/>
                <a:sym typeface="DM Sans"/>
              </a:rPr>
              <a:t>PROFILE &amp; AGE</a:t>
            </a:r>
            <a:endParaRPr b="0" i="0" sz="800" u="none" cap="none" strike="noStrike">
              <a:solidFill>
                <a:schemeClr val="dk1"/>
              </a:solidFill>
              <a:latin typeface="Calibri"/>
              <a:ea typeface="Calibri"/>
              <a:cs typeface="Calibri"/>
              <a:sym typeface="Calibri"/>
            </a:endParaRPr>
          </a:p>
        </p:txBody>
      </p:sp>
      <p:cxnSp>
        <p:nvCxnSpPr>
          <p:cNvPr id="405" name="Google Shape;405;p11"/>
          <p:cNvCxnSpPr/>
          <p:nvPr/>
        </p:nvCxnSpPr>
        <p:spPr>
          <a:xfrm>
            <a:off x="640080" y="2121408"/>
            <a:ext cx="10911535" cy="0"/>
          </a:xfrm>
          <a:prstGeom prst="straightConnector1">
            <a:avLst/>
          </a:prstGeom>
          <a:noFill/>
          <a:ln cap="flat" cmpd="sng" w="15225">
            <a:solidFill>
              <a:srgbClr val="1E3055"/>
            </a:solidFill>
            <a:prstDash val="solid"/>
            <a:round/>
            <a:headEnd len="sm" w="sm" type="none"/>
            <a:tailEnd len="sm" w="sm" type="none"/>
          </a:ln>
        </p:spPr>
      </p:cxnSp>
      <p:sp>
        <p:nvSpPr>
          <p:cNvPr id="406" name="Google Shape;406;p11"/>
          <p:cNvSpPr/>
          <p:nvPr/>
        </p:nvSpPr>
        <p:spPr>
          <a:xfrm>
            <a:off x="640080" y="21945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Netherlands  ▲</a:t>
            </a:r>
            <a:endParaRPr b="0" i="0" sz="1200" u="none" cap="none" strike="noStrike">
              <a:solidFill>
                <a:schemeClr val="dk1"/>
              </a:solidFill>
              <a:latin typeface="Calibri"/>
              <a:ea typeface="Calibri"/>
              <a:cs typeface="Calibri"/>
              <a:sym typeface="Calibri"/>
            </a:endParaRPr>
          </a:p>
        </p:txBody>
      </p:sp>
      <p:sp>
        <p:nvSpPr>
          <p:cNvPr id="407" name="Google Shape;407;p11"/>
          <p:cNvSpPr/>
          <p:nvPr/>
        </p:nvSpPr>
        <p:spPr>
          <a:xfrm>
            <a:off x="2971800" y="21945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1000"/>
              <a:buFont typeface="DM Sans"/>
              <a:buNone/>
            </a:pPr>
            <a:r>
              <a:rPr b="0" i="0" lang="en-US" sz="1000" u="none" cap="none" strike="noStrike">
                <a:solidFill>
                  <a:srgbClr val="6E7682"/>
                </a:solidFill>
                <a:latin typeface="DM Sans"/>
                <a:ea typeface="DM Sans"/>
                <a:cs typeface="DM Sans"/>
                <a:sym typeface="DM Sans"/>
              </a:rPr>
              <a:t>above avg</a:t>
            </a:r>
            <a:endParaRPr b="0" i="0" sz="1000" u="none" cap="none" strike="noStrike">
              <a:solidFill>
                <a:schemeClr val="dk1"/>
              </a:solidFill>
              <a:latin typeface="Calibri"/>
              <a:ea typeface="Calibri"/>
              <a:cs typeface="Calibri"/>
              <a:sym typeface="Calibri"/>
            </a:endParaRPr>
          </a:p>
        </p:txBody>
      </p:sp>
      <p:sp>
        <p:nvSpPr>
          <p:cNvPr id="408" name="Google Shape;408;p11"/>
          <p:cNvSpPr/>
          <p:nvPr/>
        </p:nvSpPr>
        <p:spPr>
          <a:xfrm>
            <a:off x="4251960" y="21945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Murcia (15%), Valencia</a:t>
            </a:r>
            <a:endParaRPr b="0" i="0" sz="950" u="none" cap="none" strike="noStrike">
              <a:solidFill>
                <a:schemeClr val="dk1"/>
              </a:solidFill>
              <a:latin typeface="Calibri"/>
              <a:ea typeface="Calibri"/>
              <a:cs typeface="Calibri"/>
              <a:sym typeface="Calibri"/>
            </a:endParaRPr>
          </a:p>
        </p:txBody>
      </p:sp>
      <p:sp>
        <p:nvSpPr>
          <p:cNvPr id="409" name="Google Shape;409;p11"/>
          <p:cNvSpPr/>
          <p:nvPr/>
        </p:nvSpPr>
        <p:spPr>
          <a:xfrm>
            <a:off x="7726680" y="21945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+12% H1; box-3 exit planning; new-build 30%</a:t>
            </a:r>
            <a:endParaRPr b="0" i="0" sz="950" u="none" cap="none" strike="noStrike">
              <a:solidFill>
                <a:schemeClr val="dk1"/>
              </a:solidFill>
              <a:latin typeface="Calibri"/>
              <a:ea typeface="Calibri"/>
              <a:cs typeface="Calibri"/>
              <a:sym typeface="Calibri"/>
            </a:endParaRPr>
          </a:p>
        </p:txBody>
      </p:sp>
      <p:cxnSp>
        <p:nvCxnSpPr>
          <p:cNvPr id="410" name="Google Shape;410;p11"/>
          <p:cNvCxnSpPr/>
          <p:nvPr/>
        </p:nvCxnSpPr>
        <p:spPr>
          <a:xfrm>
            <a:off x="640080" y="2624328"/>
            <a:ext cx="10911535" cy="0"/>
          </a:xfrm>
          <a:prstGeom prst="straightConnector1">
            <a:avLst/>
          </a:prstGeom>
          <a:noFill/>
          <a:ln cap="flat" cmpd="sng" w="9525">
            <a:solidFill>
              <a:srgbClr val="DBE0E8"/>
            </a:solidFill>
            <a:prstDash val="solid"/>
            <a:round/>
            <a:headEnd len="sm" w="sm" type="none"/>
            <a:tailEnd len="sm" w="sm" type="none"/>
          </a:ln>
        </p:spPr>
      </p:cxnSp>
      <p:sp>
        <p:nvSpPr>
          <p:cNvPr id="411" name="Google Shape;411;p11"/>
          <p:cNvSpPr/>
          <p:nvPr/>
        </p:nvSpPr>
        <p:spPr>
          <a:xfrm>
            <a:off x="640080" y="26517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Scandinavia · SE/NO</a:t>
            </a:r>
            <a:endParaRPr b="0" i="0" sz="1200" u="none" cap="none" strike="noStrike">
              <a:solidFill>
                <a:schemeClr val="dk1"/>
              </a:solidFill>
              <a:latin typeface="Calibri"/>
              <a:ea typeface="Calibri"/>
              <a:cs typeface="Calibri"/>
              <a:sym typeface="Calibri"/>
            </a:endParaRPr>
          </a:p>
        </p:txBody>
      </p:sp>
      <p:sp>
        <p:nvSpPr>
          <p:cNvPr id="412" name="Google Shape;412;p11"/>
          <p:cNvSpPr/>
          <p:nvPr/>
        </p:nvSpPr>
        <p:spPr>
          <a:xfrm>
            <a:off x="2971800" y="26517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00"/>
              <a:buFont typeface="DM Sans"/>
              <a:buNone/>
            </a:pPr>
            <a:r>
              <a:rPr b="1" i="0" lang="en-US" sz="1000" u="none" cap="none" strike="noStrike">
                <a:solidFill>
                  <a:srgbClr val="A07619"/>
                </a:solidFill>
                <a:latin typeface="DM Sans"/>
                <a:ea typeface="DM Sans"/>
                <a:cs typeface="DM Sans"/>
                <a:sym typeface="DM Sans"/>
              </a:rPr>
              <a:t>€3,654</a:t>
            </a:r>
            <a:endParaRPr b="0" i="0" sz="1000" u="none" cap="none" strike="noStrike">
              <a:solidFill>
                <a:schemeClr val="dk1"/>
              </a:solidFill>
              <a:latin typeface="Calibri"/>
              <a:ea typeface="Calibri"/>
              <a:cs typeface="Calibri"/>
              <a:sym typeface="Calibri"/>
            </a:endParaRPr>
          </a:p>
        </p:txBody>
      </p:sp>
      <p:sp>
        <p:nvSpPr>
          <p:cNvPr id="413" name="Google Shape;413;p11"/>
          <p:cNvSpPr/>
          <p:nvPr/>
        </p:nvSpPr>
        <p:spPr>
          <a:xfrm>
            <a:off x="4251960" y="26517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Costa del Sol</a:t>
            </a:r>
            <a:endParaRPr b="0" i="0" sz="950" u="none" cap="none" strike="noStrike">
              <a:solidFill>
                <a:schemeClr val="dk1"/>
              </a:solidFill>
              <a:latin typeface="Calibri"/>
              <a:ea typeface="Calibri"/>
              <a:cs typeface="Calibri"/>
              <a:sym typeface="Calibri"/>
            </a:endParaRPr>
          </a:p>
        </p:txBody>
      </p:sp>
      <p:sp>
        <p:nvSpPr>
          <p:cNvPr id="414" name="Google Shape;414;p11"/>
          <p:cNvSpPr/>
          <p:nvPr/>
        </p:nvSpPr>
        <p:spPr>
          <a:xfrm>
            <a:off x="7726680" y="26517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Top €/m² spenders; modern design</a:t>
            </a:r>
            <a:endParaRPr b="0" i="0" sz="950" u="none" cap="none" strike="noStrike">
              <a:solidFill>
                <a:schemeClr val="dk1"/>
              </a:solidFill>
              <a:latin typeface="Calibri"/>
              <a:ea typeface="Calibri"/>
              <a:cs typeface="Calibri"/>
              <a:sym typeface="Calibri"/>
            </a:endParaRPr>
          </a:p>
        </p:txBody>
      </p:sp>
      <p:cxnSp>
        <p:nvCxnSpPr>
          <p:cNvPr id="415" name="Google Shape;415;p11"/>
          <p:cNvCxnSpPr/>
          <p:nvPr/>
        </p:nvCxnSpPr>
        <p:spPr>
          <a:xfrm>
            <a:off x="640080" y="3081528"/>
            <a:ext cx="10911535" cy="0"/>
          </a:xfrm>
          <a:prstGeom prst="straightConnector1">
            <a:avLst/>
          </a:prstGeom>
          <a:noFill/>
          <a:ln cap="flat" cmpd="sng" w="9525">
            <a:solidFill>
              <a:srgbClr val="DBE0E8"/>
            </a:solidFill>
            <a:prstDash val="solid"/>
            <a:round/>
            <a:headEnd len="sm" w="sm" type="none"/>
            <a:tailEnd len="sm" w="sm" type="none"/>
          </a:ln>
        </p:spPr>
      </p:cxnSp>
      <p:sp>
        <p:nvSpPr>
          <p:cNvPr id="416" name="Google Shape;416;p11"/>
          <p:cNvSpPr/>
          <p:nvPr/>
        </p:nvSpPr>
        <p:spPr>
          <a:xfrm>
            <a:off x="640080" y="31089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Germany</a:t>
            </a:r>
            <a:endParaRPr b="0" i="0" sz="1200" u="none" cap="none" strike="noStrike">
              <a:solidFill>
                <a:schemeClr val="dk1"/>
              </a:solidFill>
              <a:latin typeface="Calibri"/>
              <a:ea typeface="Calibri"/>
              <a:cs typeface="Calibri"/>
              <a:sym typeface="Calibri"/>
            </a:endParaRPr>
          </a:p>
        </p:txBody>
      </p:sp>
      <p:sp>
        <p:nvSpPr>
          <p:cNvPr id="417" name="Google Shape;417;p11"/>
          <p:cNvSpPr/>
          <p:nvPr/>
        </p:nvSpPr>
        <p:spPr>
          <a:xfrm>
            <a:off x="2971800" y="31089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00"/>
              <a:buFont typeface="DM Sans"/>
              <a:buNone/>
            </a:pPr>
            <a:r>
              <a:rPr b="1" i="0" lang="en-US" sz="1000" u="none" cap="none" strike="noStrike">
                <a:solidFill>
                  <a:srgbClr val="A07619"/>
                </a:solidFill>
                <a:latin typeface="DM Sans"/>
                <a:ea typeface="DM Sans"/>
                <a:cs typeface="DM Sans"/>
                <a:sym typeface="DM Sans"/>
              </a:rPr>
              <a:t>€3,559</a:t>
            </a:r>
            <a:endParaRPr b="0" i="0" sz="1000" u="none" cap="none" strike="noStrike">
              <a:solidFill>
                <a:schemeClr val="dk1"/>
              </a:solidFill>
              <a:latin typeface="Calibri"/>
              <a:ea typeface="Calibri"/>
              <a:cs typeface="Calibri"/>
              <a:sym typeface="Calibri"/>
            </a:endParaRPr>
          </a:p>
        </p:txBody>
      </p:sp>
      <p:sp>
        <p:nvSpPr>
          <p:cNvPr id="418" name="Google Shape;418;p11"/>
          <p:cNvSpPr/>
          <p:nvPr/>
        </p:nvSpPr>
        <p:spPr>
          <a:xfrm>
            <a:off x="4251960" y="31089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Balearics (50%), Canaries</a:t>
            </a:r>
            <a:endParaRPr b="0" i="0" sz="950" u="none" cap="none" strike="noStrike">
              <a:solidFill>
                <a:schemeClr val="dk1"/>
              </a:solidFill>
              <a:latin typeface="Calibri"/>
              <a:ea typeface="Calibri"/>
              <a:cs typeface="Calibri"/>
              <a:sym typeface="Calibri"/>
            </a:endParaRPr>
          </a:p>
        </p:txBody>
      </p:sp>
      <p:sp>
        <p:nvSpPr>
          <p:cNvPr id="419" name="Google Shape;419;p11"/>
          <p:cNvSpPr/>
          <p:nvPr/>
        </p:nvSpPr>
        <p:spPr>
          <a:xfrm>
            <a:off x="7726680" y="31089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Cash-rich; huge intent, flat conversion (−2%)</a:t>
            </a:r>
            <a:endParaRPr b="0" i="0" sz="950" u="none" cap="none" strike="noStrike">
              <a:solidFill>
                <a:schemeClr val="dk1"/>
              </a:solidFill>
              <a:latin typeface="Calibri"/>
              <a:ea typeface="Calibri"/>
              <a:cs typeface="Calibri"/>
              <a:sym typeface="Calibri"/>
            </a:endParaRPr>
          </a:p>
        </p:txBody>
      </p:sp>
      <p:cxnSp>
        <p:nvCxnSpPr>
          <p:cNvPr id="420" name="Google Shape;420;p11"/>
          <p:cNvCxnSpPr/>
          <p:nvPr/>
        </p:nvCxnSpPr>
        <p:spPr>
          <a:xfrm>
            <a:off x="640080" y="3538728"/>
            <a:ext cx="10911535" cy="0"/>
          </a:xfrm>
          <a:prstGeom prst="straightConnector1">
            <a:avLst/>
          </a:prstGeom>
          <a:noFill/>
          <a:ln cap="flat" cmpd="sng" w="9525">
            <a:solidFill>
              <a:srgbClr val="DBE0E8"/>
            </a:solidFill>
            <a:prstDash val="solid"/>
            <a:round/>
            <a:headEnd len="sm" w="sm" type="none"/>
            <a:tailEnd len="sm" w="sm" type="none"/>
          </a:ln>
        </p:spPr>
      </p:cxnSp>
      <p:sp>
        <p:nvSpPr>
          <p:cNvPr id="421" name="Google Shape;421;p11"/>
          <p:cNvSpPr/>
          <p:nvPr/>
        </p:nvSpPr>
        <p:spPr>
          <a:xfrm>
            <a:off x="640080" y="35661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United States</a:t>
            </a:r>
            <a:endParaRPr b="0" i="0" sz="1200" u="none" cap="none" strike="noStrike">
              <a:solidFill>
                <a:schemeClr val="dk1"/>
              </a:solidFill>
              <a:latin typeface="Calibri"/>
              <a:ea typeface="Calibri"/>
              <a:cs typeface="Calibri"/>
              <a:sym typeface="Calibri"/>
            </a:endParaRPr>
          </a:p>
        </p:txBody>
      </p:sp>
      <p:sp>
        <p:nvSpPr>
          <p:cNvPr id="422" name="Google Shape;422;p11"/>
          <p:cNvSpPr/>
          <p:nvPr/>
        </p:nvSpPr>
        <p:spPr>
          <a:xfrm>
            <a:off x="2971800" y="35661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7619"/>
              </a:buClr>
              <a:buSzPts val="1000"/>
              <a:buFont typeface="DM Sans"/>
              <a:buNone/>
            </a:pPr>
            <a:r>
              <a:rPr b="1" i="0" lang="en-US" sz="1000" u="none" cap="none" strike="noStrike">
                <a:solidFill>
                  <a:srgbClr val="A07619"/>
                </a:solidFill>
                <a:latin typeface="DM Sans"/>
                <a:ea typeface="DM Sans"/>
                <a:cs typeface="DM Sans"/>
                <a:sym typeface="DM Sans"/>
              </a:rPr>
              <a:t>€3,501</a:t>
            </a:r>
            <a:endParaRPr b="0" i="0" sz="1000" u="none" cap="none" strike="noStrike">
              <a:solidFill>
                <a:schemeClr val="dk1"/>
              </a:solidFill>
              <a:latin typeface="Calibri"/>
              <a:ea typeface="Calibri"/>
              <a:cs typeface="Calibri"/>
              <a:sym typeface="Calibri"/>
            </a:endParaRPr>
          </a:p>
        </p:txBody>
      </p:sp>
      <p:sp>
        <p:nvSpPr>
          <p:cNvPr id="423" name="Google Shape;423;p11"/>
          <p:cNvSpPr/>
          <p:nvPr/>
        </p:nvSpPr>
        <p:spPr>
          <a:xfrm>
            <a:off x="4251960" y="35661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Madrid, Valencia</a:t>
            </a:r>
            <a:endParaRPr b="0" i="0" sz="950" u="none" cap="none" strike="noStrike">
              <a:solidFill>
                <a:schemeClr val="dk1"/>
              </a:solidFill>
              <a:latin typeface="Calibri"/>
              <a:ea typeface="Calibri"/>
              <a:cs typeface="Calibri"/>
              <a:sym typeface="Calibri"/>
            </a:endParaRPr>
          </a:p>
        </p:txBody>
      </p:sp>
      <p:sp>
        <p:nvSpPr>
          <p:cNvPr id="424" name="Google Shape;424;p11"/>
          <p:cNvSpPr/>
          <p:nvPr/>
        </p:nvSpPr>
        <p:spPr>
          <a:xfrm>
            <a:off x="7726680" y="35661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Prime, cash; residency-motivated</a:t>
            </a:r>
            <a:endParaRPr b="0" i="0" sz="950" u="none" cap="none" strike="noStrike">
              <a:solidFill>
                <a:schemeClr val="dk1"/>
              </a:solidFill>
              <a:latin typeface="Calibri"/>
              <a:ea typeface="Calibri"/>
              <a:cs typeface="Calibri"/>
              <a:sym typeface="Calibri"/>
            </a:endParaRPr>
          </a:p>
        </p:txBody>
      </p:sp>
      <p:cxnSp>
        <p:nvCxnSpPr>
          <p:cNvPr id="425" name="Google Shape;425;p11"/>
          <p:cNvCxnSpPr/>
          <p:nvPr/>
        </p:nvCxnSpPr>
        <p:spPr>
          <a:xfrm>
            <a:off x="640080" y="3995928"/>
            <a:ext cx="10911535" cy="0"/>
          </a:xfrm>
          <a:prstGeom prst="straightConnector1">
            <a:avLst/>
          </a:prstGeom>
          <a:noFill/>
          <a:ln cap="flat" cmpd="sng" w="9525">
            <a:solidFill>
              <a:srgbClr val="DBE0E8"/>
            </a:solidFill>
            <a:prstDash val="solid"/>
            <a:round/>
            <a:headEnd len="sm" w="sm" type="none"/>
            <a:tailEnd len="sm" w="sm" type="none"/>
          </a:ln>
        </p:spPr>
      </p:cxnSp>
      <p:sp>
        <p:nvSpPr>
          <p:cNvPr id="426" name="Google Shape;426;p11"/>
          <p:cNvSpPr/>
          <p:nvPr/>
        </p:nvSpPr>
        <p:spPr>
          <a:xfrm>
            <a:off x="640080" y="40233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United Kingdom  ▼</a:t>
            </a:r>
            <a:endParaRPr b="0" i="0" sz="1200" u="none" cap="none" strike="noStrike">
              <a:solidFill>
                <a:schemeClr val="dk1"/>
              </a:solidFill>
              <a:latin typeface="Calibri"/>
              <a:ea typeface="Calibri"/>
              <a:cs typeface="Calibri"/>
              <a:sym typeface="Calibri"/>
            </a:endParaRPr>
          </a:p>
        </p:txBody>
      </p:sp>
      <p:sp>
        <p:nvSpPr>
          <p:cNvPr id="427" name="Google Shape;427;p11"/>
          <p:cNvSpPr/>
          <p:nvPr/>
        </p:nvSpPr>
        <p:spPr>
          <a:xfrm>
            <a:off x="2971800" y="40233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1000"/>
              <a:buFont typeface="DM Sans"/>
              <a:buNone/>
            </a:pPr>
            <a:r>
              <a:rPr b="0" i="0" lang="en-US" sz="1000" u="none" cap="none" strike="noStrike">
                <a:solidFill>
                  <a:srgbClr val="6E7682"/>
                </a:solidFill>
                <a:latin typeface="DM Sans"/>
                <a:ea typeface="DM Sans"/>
                <a:cs typeface="DM Sans"/>
                <a:sym typeface="DM Sans"/>
              </a:rPr>
              <a:t>above avg</a:t>
            </a:r>
            <a:endParaRPr b="0" i="0" sz="1000" u="none" cap="none" strike="noStrike">
              <a:solidFill>
                <a:schemeClr val="dk1"/>
              </a:solidFill>
              <a:latin typeface="Calibri"/>
              <a:ea typeface="Calibri"/>
              <a:cs typeface="Calibri"/>
              <a:sym typeface="Calibri"/>
            </a:endParaRPr>
          </a:p>
        </p:txBody>
      </p:sp>
      <p:sp>
        <p:nvSpPr>
          <p:cNvPr id="428" name="Google Shape;428;p11"/>
          <p:cNvSpPr/>
          <p:nvPr/>
        </p:nvSpPr>
        <p:spPr>
          <a:xfrm>
            <a:off x="4251960" y="40233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Murcia (28.7%), C. del Sol</a:t>
            </a:r>
            <a:endParaRPr b="0" i="0" sz="950" u="none" cap="none" strike="noStrike">
              <a:solidFill>
                <a:schemeClr val="dk1"/>
              </a:solidFill>
              <a:latin typeface="Calibri"/>
              <a:ea typeface="Calibri"/>
              <a:cs typeface="Calibri"/>
              <a:sym typeface="Calibri"/>
            </a:endParaRPr>
          </a:p>
        </p:txBody>
      </p:sp>
      <p:sp>
        <p:nvSpPr>
          <p:cNvPr id="429" name="Google Shape;429;p11"/>
          <p:cNvSpPr/>
          <p:nvPr/>
        </p:nvSpPr>
        <p:spPr>
          <a:xfrm>
            <a:off x="7726680" y="40233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55–64; 60% second-home; 63% cash; share 6.99%</a:t>
            </a:r>
            <a:endParaRPr b="0" i="0" sz="950" u="none" cap="none" strike="noStrike">
              <a:solidFill>
                <a:schemeClr val="dk1"/>
              </a:solidFill>
              <a:latin typeface="Calibri"/>
              <a:ea typeface="Calibri"/>
              <a:cs typeface="Calibri"/>
              <a:sym typeface="Calibri"/>
            </a:endParaRPr>
          </a:p>
        </p:txBody>
      </p:sp>
      <p:cxnSp>
        <p:nvCxnSpPr>
          <p:cNvPr id="430" name="Google Shape;430;p11"/>
          <p:cNvCxnSpPr/>
          <p:nvPr/>
        </p:nvCxnSpPr>
        <p:spPr>
          <a:xfrm>
            <a:off x="640080" y="4453128"/>
            <a:ext cx="10911535" cy="0"/>
          </a:xfrm>
          <a:prstGeom prst="straightConnector1">
            <a:avLst/>
          </a:prstGeom>
          <a:noFill/>
          <a:ln cap="flat" cmpd="sng" w="9525">
            <a:solidFill>
              <a:srgbClr val="DBE0E8"/>
            </a:solidFill>
            <a:prstDash val="solid"/>
            <a:round/>
            <a:headEnd len="sm" w="sm" type="none"/>
            <a:tailEnd len="sm" w="sm" type="none"/>
          </a:ln>
        </p:spPr>
      </p:cxnSp>
      <p:sp>
        <p:nvSpPr>
          <p:cNvPr id="431" name="Google Shape;431;p11"/>
          <p:cNvSpPr/>
          <p:nvPr/>
        </p:nvSpPr>
        <p:spPr>
          <a:xfrm>
            <a:off x="640080" y="44805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France</a:t>
            </a:r>
            <a:endParaRPr b="0" i="0" sz="1200" u="none" cap="none" strike="noStrike">
              <a:solidFill>
                <a:schemeClr val="dk1"/>
              </a:solidFill>
              <a:latin typeface="Calibri"/>
              <a:ea typeface="Calibri"/>
              <a:cs typeface="Calibri"/>
              <a:sym typeface="Calibri"/>
            </a:endParaRPr>
          </a:p>
        </p:txBody>
      </p:sp>
      <p:sp>
        <p:nvSpPr>
          <p:cNvPr id="432" name="Google Shape;432;p11"/>
          <p:cNvSpPr/>
          <p:nvPr/>
        </p:nvSpPr>
        <p:spPr>
          <a:xfrm>
            <a:off x="2971800" y="44805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1000"/>
              <a:buFont typeface="DM Sans"/>
              <a:buNone/>
            </a:pPr>
            <a:r>
              <a:rPr b="0" i="0" lang="en-US" sz="1000" u="none" cap="none" strike="noStrike">
                <a:solidFill>
                  <a:srgbClr val="6E7682"/>
                </a:solidFill>
                <a:latin typeface="DM Sans"/>
                <a:ea typeface="DM Sans"/>
                <a:cs typeface="DM Sans"/>
                <a:sym typeface="DM Sans"/>
              </a:rPr>
              <a:t>above avg</a:t>
            </a:r>
            <a:endParaRPr b="0" i="0" sz="1000" u="none" cap="none" strike="noStrike">
              <a:solidFill>
                <a:schemeClr val="dk1"/>
              </a:solidFill>
              <a:latin typeface="Calibri"/>
              <a:ea typeface="Calibri"/>
              <a:cs typeface="Calibri"/>
              <a:sym typeface="Calibri"/>
            </a:endParaRPr>
          </a:p>
        </p:txBody>
      </p:sp>
      <p:sp>
        <p:nvSpPr>
          <p:cNvPr id="433" name="Google Shape;433;p11"/>
          <p:cNvSpPr/>
          <p:nvPr/>
        </p:nvSpPr>
        <p:spPr>
          <a:xfrm>
            <a:off x="4251960" y="44805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Valencia / Levante</a:t>
            </a:r>
            <a:endParaRPr b="0" i="0" sz="950" u="none" cap="none" strike="noStrike">
              <a:solidFill>
                <a:schemeClr val="dk1"/>
              </a:solidFill>
              <a:latin typeface="Calibri"/>
              <a:ea typeface="Calibri"/>
              <a:cs typeface="Calibri"/>
              <a:sym typeface="Calibri"/>
            </a:endParaRPr>
          </a:p>
        </p:txBody>
      </p:sp>
      <p:sp>
        <p:nvSpPr>
          <p:cNvPr id="434" name="Google Shape;434;p11"/>
          <p:cNvSpPr/>
          <p:nvPr/>
        </p:nvSpPr>
        <p:spPr>
          <a:xfrm>
            <a:off x="7726680" y="44805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Resale; budget &amp; bond stress; +3% H1</a:t>
            </a:r>
            <a:endParaRPr b="0" i="0" sz="950" u="none" cap="none" strike="noStrike">
              <a:solidFill>
                <a:schemeClr val="dk1"/>
              </a:solidFill>
              <a:latin typeface="Calibri"/>
              <a:ea typeface="Calibri"/>
              <a:cs typeface="Calibri"/>
              <a:sym typeface="Calibri"/>
            </a:endParaRPr>
          </a:p>
        </p:txBody>
      </p:sp>
      <p:cxnSp>
        <p:nvCxnSpPr>
          <p:cNvPr id="435" name="Google Shape;435;p11"/>
          <p:cNvCxnSpPr/>
          <p:nvPr/>
        </p:nvCxnSpPr>
        <p:spPr>
          <a:xfrm>
            <a:off x="640080" y="4910328"/>
            <a:ext cx="10911535" cy="0"/>
          </a:xfrm>
          <a:prstGeom prst="straightConnector1">
            <a:avLst/>
          </a:prstGeom>
          <a:noFill/>
          <a:ln cap="flat" cmpd="sng" w="9525">
            <a:solidFill>
              <a:srgbClr val="DBE0E8"/>
            </a:solidFill>
            <a:prstDash val="solid"/>
            <a:round/>
            <a:headEnd len="sm" w="sm" type="none"/>
            <a:tailEnd len="sm" w="sm" type="none"/>
          </a:ln>
        </p:spPr>
      </p:cxnSp>
      <p:sp>
        <p:nvSpPr>
          <p:cNvPr id="436" name="Google Shape;436;p11"/>
          <p:cNvSpPr/>
          <p:nvPr/>
        </p:nvSpPr>
        <p:spPr>
          <a:xfrm>
            <a:off x="640080" y="4937760"/>
            <a:ext cx="22402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055"/>
              </a:buClr>
              <a:buSzPts val="1200"/>
              <a:buFont typeface="Playfair Display"/>
              <a:buNone/>
            </a:pPr>
            <a:r>
              <a:rPr b="1" i="1" lang="en-US" sz="1200" u="none" cap="none" strike="noStrike">
                <a:solidFill>
                  <a:srgbClr val="1E3055"/>
                </a:solidFill>
                <a:latin typeface="Playfair Display"/>
                <a:ea typeface="Playfair Display"/>
                <a:cs typeface="Playfair Display"/>
                <a:sym typeface="Playfair Display"/>
              </a:rPr>
              <a:t>Italy  ▲</a:t>
            </a:r>
            <a:endParaRPr b="0" i="0" sz="1200" u="none" cap="none" strike="noStrike">
              <a:solidFill>
                <a:schemeClr val="dk1"/>
              </a:solidFill>
              <a:latin typeface="Calibri"/>
              <a:ea typeface="Calibri"/>
              <a:cs typeface="Calibri"/>
              <a:sym typeface="Calibri"/>
            </a:endParaRPr>
          </a:p>
        </p:txBody>
      </p:sp>
      <p:sp>
        <p:nvSpPr>
          <p:cNvPr id="437" name="Google Shape;437;p11"/>
          <p:cNvSpPr/>
          <p:nvPr/>
        </p:nvSpPr>
        <p:spPr>
          <a:xfrm>
            <a:off x="2971800" y="4937760"/>
            <a:ext cx="123444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1000"/>
              <a:buFont typeface="DM Sans"/>
              <a:buNone/>
            </a:pPr>
            <a:r>
              <a:rPr b="0" i="0" lang="en-US" sz="1000" u="none" cap="none" strike="noStrike">
                <a:solidFill>
                  <a:srgbClr val="6E7682"/>
                </a:solidFill>
                <a:latin typeface="DM Sans"/>
                <a:ea typeface="DM Sans"/>
                <a:cs typeface="DM Sans"/>
                <a:sym typeface="DM Sans"/>
              </a:rPr>
              <a:t>above avg</a:t>
            </a:r>
            <a:endParaRPr b="0" i="0" sz="1000" u="none" cap="none" strike="noStrike">
              <a:solidFill>
                <a:schemeClr val="dk1"/>
              </a:solidFill>
              <a:latin typeface="Calibri"/>
              <a:ea typeface="Calibri"/>
              <a:cs typeface="Calibri"/>
              <a:sym typeface="Calibri"/>
            </a:endParaRPr>
          </a:p>
        </p:txBody>
      </p:sp>
      <p:sp>
        <p:nvSpPr>
          <p:cNvPr id="438" name="Google Shape;438;p11"/>
          <p:cNvSpPr/>
          <p:nvPr/>
        </p:nvSpPr>
        <p:spPr>
          <a:xfrm>
            <a:off x="4251960" y="4937760"/>
            <a:ext cx="34290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Valencia, Canarias</a:t>
            </a:r>
            <a:endParaRPr b="0" i="0" sz="950" u="none" cap="none" strike="noStrike">
              <a:solidFill>
                <a:schemeClr val="dk1"/>
              </a:solidFill>
              <a:latin typeface="Calibri"/>
              <a:ea typeface="Calibri"/>
              <a:cs typeface="Calibri"/>
              <a:sym typeface="Calibri"/>
            </a:endParaRPr>
          </a:p>
        </p:txBody>
      </p:sp>
      <p:sp>
        <p:nvSpPr>
          <p:cNvPr id="439" name="Google Shape;439;p11"/>
          <p:cNvSpPr/>
          <p:nvPr/>
        </p:nvSpPr>
        <p:spPr>
          <a:xfrm>
            <a:off x="7726680" y="4937760"/>
            <a:ext cx="3824935"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A3A3A"/>
              </a:buClr>
              <a:buSzPts val="950"/>
              <a:buFont typeface="DM Sans"/>
              <a:buNone/>
            </a:pPr>
            <a:r>
              <a:rPr b="0" i="0" lang="en-US" sz="950" u="none" cap="none" strike="noStrike">
                <a:solidFill>
                  <a:srgbClr val="3A3A3A"/>
                </a:solidFill>
                <a:latin typeface="DM Sans"/>
                <a:ea typeface="DM Sans"/>
                <a:cs typeface="DM Sans"/>
                <a:sym typeface="DM Sans"/>
              </a:rPr>
              <a:t>Top-5 nationality, +11% H1</a:t>
            </a:r>
            <a:endParaRPr b="0" i="0" sz="950" u="none" cap="none" strike="noStrike">
              <a:solidFill>
                <a:schemeClr val="dk1"/>
              </a:solidFill>
              <a:latin typeface="Calibri"/>
              <a:ea typeface="Calibri"/>
              <a:cs typeface="Calibri"/>
              <a:sym typeface="Calibri"/>
            </a:endParaRPr>
          </a:p>
        </p:txBody>
      </p:sp>
      <p:sp>
        <p:nvSpPr>
          <p:cNvPr id="440" name="Google Shape;440;p11"/>
          <p:cNvSpPr/>
          <p:nvPr/>
        </p:nvSpPr>
        <p:spPr>
          <a:xfrm>
            <a:off x="640080" y="5440680"/>
            <a:ext cx="10911535" cy="566928"/>
          </a:xfrm>
          <a:prstGeom prst="rect">
            <a:avLst/>
          </a:prstGeom>
          <a:solidFill>
            <a:srgbClr val="F4F6F9"/>
          </a:solidFill>
          <a:ln cap="flat" cmpd="sng" w="12700">
            <a:solidFill>
              <a:srgbClr val="DBE0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1"/>
          <p:cNvSpPr/>
          <p:nvPr/>
        </p:nvSpPr>
        <p:spPr>
          <a:xfrm>
            <a:off x="822960" y="5440680"/>
            <a:ext cx="10545775" cy="566928"/>
          </a:xfrm>
          <a:prstGeom prst="rect">
            <a:avLst/>
          </a:prstGeom>
          <a:noFill/>
          <a:ln>
            <a:noFill/>
          </a:ln>
        </p:spPr>
        <p:txBody>
          <a:bodyPr anchorCtr="0" anchor="ctr" bIns="0" lIns="0" spcFirstLastPara="1" rIns="0" wrap="square" tIns="0">
            <a:noAutofit/>
          </a:bodyPr>
          <a:lstStyle/>
          <a:p>
            <a:pPr indent="0" lvl="0" marL="0" marR="0" rtl="0" algn="l">
              <a:lnSpc>
                <a:spcPct val="104000"/>
              </a:lnSpc>
              <a:spcBef>
                <a:spcPts val="0"/>
              </a:spcBef>
              <a:spcAft>
                <a:spcPts val="0"/>
              </a:spcAft>
              <a:buClr>
                <a:srgbClr val="A07619"/>
              </a:buClr>
              <a:buSzPts val="900"/>
              <a:buFont typeface="DM Sans"/>
              <a:buNone/>
            </a:pPr>
            <a:r>
              <a:rPr b="1" i="0" lang="en-US" sz="900" u="none" cap="none" strike="noStrike">
                <a:solidFill>
                  <a:srgbClr val="A07619"/>
                </a:solidFill>
                <a:latin typeface="DM Sans"/>
                <a:ea typeface="DM Sans"/>
                <a:cs typeface="DM Sans"/>
                <a:sym typeface="DM Sans"/>
              </a:rPr>
              <a:t>TYPICAL PROFILE   </a:t>
            </a:r>
            <a:r>
              <a:rPr b="0" i="0" lang="en-US" sz="900" u="none" cap="none" strike="noStrike">
                <a:solidFill>
                  <a:srgbClr val="1E3055"/>
                </a:solidFill>
                <a:latin typeface="DM Sans"/>
                <a:ea typeface="DM Sans"/>
                <a:cs typeface="DM Sans"/>
                <a:sym typeface="DM Sans"/>
              </a:rPr>
              <a:t>Avg foreign mortgage ≈ €190k, age ≈ 45, executive / entrepreneur (UCI) · prime deals 80–90% cash (Spot Blue) · non-resident second-home share fell 51%→38% since 2015 — more are relocating, not holidaying.</a:t>
            </a:r>
            <a:endParaRPr b="0" i="0" sz="900" u="none" cap="none" strike="noStrike">
              <a:solidFill>
                <a:schemeClr val="dk1"/>
              </a:solidFill>
              <a:latin typeface="Calibri"/>
              <a:ea typeface="Calibri"/>
              <a:cs typeface="Calibri"/>
              <a:sym typeface="Calibri"/>
            </a:endParaRPr>
          </a:p>
        </p:txBody>
      </p:sp>
      <p:sp>
        <p:nvSpPr>
          <p:cNvPr id="442" name="Google Shape;442;p11"/>
          <p:cNvSpPr/>
          <p:nvPr/>
        </p:nvSpPr>
        <p:spPr>
          <a:xfrm>
            <a:off x="640080" y="6053328"/>
            <a:ext cx="10911535"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750"/>
              <a:buFont typeface="DM Sans"/>
              <a:buNone/>
            </a:pPr>
            <a:r>
              <a:rPr b="0" i="1" lang="en-US" sz="750" u="none" cap="none" strike="noStrike">
                <a:solidFill>
                  <a:srgbClr val="6E7682"/>
                </a:solidFill>
                <a:latin typeface="DM Sans"/>
                <a:ea typeface="DM Sans"/>
                <a:cs typeface="DM Sans"/>
                <a:sym typeface="DM Sans"/>
              </a:rPr>
              <a:t>Sources: price · Notariado H2 2025 (foreign avg €2,479/m²), carried forward — the notaries' new Aug 2026 data portal does not publish actual sale prices · location · Notariado H1 2025 · shares &amp; growth · Registradores Q2/H1 2026 · profile · UCI, Rightmove, Henley 2026.</a:t>
            </a:r>
            <a:endParaRPr b="0" i="0" sz="750" u="none" cap="none" strike="noStrike">
              <a:solidFill>
                <a:schemeClr val="dk1"/>
              </a:solidFill>
              <a:latin typeface="Calibri"/>
              <a:ea typeface="Calibri"/>
              <a:cs typeface="Calibri"/>
              <a:sym typeface="Calibri"/>
            </a:endParaRPr>
          </a:p>
        </p:txBody>
      </p:sp>
      <p:sp>
        <p:nvSpPr>
          <p:cNvPr id="443" name="Google Shape;443;p11"/>
          <p:cNvSpPr/>
          <p:nvPr/>
        </p:nvSpPr>
        <p:spPr>
          <a:xfrm>
            <a:off x="640080" y="6455664"/>
            <a:ext cx="7315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TAOLIS  ·  MARKET PULSE  ·  AUGUST 2026</a:t>
            </a:r>
            <a:endParaRPr b="0" i="0" sz="800" u="none" cap="none" strike="noStrike">
              <a:solidFill>
                <a:schemeClr val="dk1"/>
              </a:solidFill>
              <a:latin typeface="Calibri"/>
              <a:ea typeface="Calibri"/>
              <a:cs typeface="Calibri"/>
              <a:sym typeface="Calibri"/>
            </a:endParaRPr>
          </a:p>
        </p:txBody>
      </p:sp>
      <p:sp>
        <p:nvSpPr>
          <p:cNvPr id="444" name="Google Shape;444;p11"/>
          <p:cNvSpPr/>
          <p:nvPr/>
        </p:nvSpPr>
        <p:spPr>
          <a:xfrm>
            <a:off x="10637215" y="6455664"/>
            <a:ext cx="9144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E7682"/>
              </a:buClr>
              <a:buSzPts val="800"/>
              <a:buFont typeface="DM Sans"/>
              <a:buNone/>
            </a:pPr>
            <a:r>
              <a:rPr b="0" i="0" lang="en-US" sz="800" u="none" cap="none" strike="noStrike">
                <a:solidFill>
                  <a:srgbClr val="6E7682"/>
                </a:solidFill>
                <a:latin typeface="DM Sans"/>
                <a:ea typeface="DM Sans"/>
                <a:cs typeface="DM Sans"/>
                <a:sym typeface="DM Sans"/>
              </a:rPr>
              <a:t>09</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